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7.xml.rels" ContentType="application/vnd.openxmlformats-package.relationships+xml"/>
  <Override PartName="/ppt/media/image28.png" ContentType="image/png"/>
  <Override PartName="/ppt/media/image1.jpeg" ContentType="image/jpeg"/>
  <Override PartName="/ppt/media/image17.jpeg" ContentType="image/jpeg"/>
  <Override PartName="/ppt/media/image3.png" ContentType="image/png"/>
  <Override PartName="/ppt/media/image38.png" ContentType="image/png"/>
  <Override PartName="/ppt/media/image2.jpeg" ContentType="image/jpeg"/>
  <Override PartName="/ppt/media/image45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41.png" ContentType="image/png"/>
  <Override PartName="/ppt/media/image6.png" ContentType="image/png"/>
  <Override PartName="/ppt/media/image7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31.wmf" ContentType="image/x-wmf"/>
  <Override PartName="/ppt/media/image13.jpeg" ContentType="image/jpeg"/>
  <Override PartName="/ppt/media/image19.png" ContentType="image/png"/>
  <Override PartName="/ppt/media/image14.jpeg" ContentType="image/jpeg"/>
  <Override PartName="/ppt/media/image29.png" ContentType="image/png"/>
  <Override PartName="/ppt/media/image15.jpeg" ContentType="image/jpeg"/>
  <Override PartName="/ppt/media/image39.png" ContentType="image/png"/>
  <Override PartName="/ppt/media/image16.jpeg" ContentType="image/jpeg"/>
  <Override PartName="/ppt/media/image49.png" ContentType="image/png"/>
  <Override PartName="/ppt/media/image18.png" ContentType="image/png"/>
  <Override PartName="/ppt/media/image52.jpeg" ContentType="image/jpeg"/>
  <Override PartName="/ppt/media/image20.png" ContentType="image/png"/>
  <Override PartName="/ppt/media/image32.wmf" ContentType="image/x-wmf"/>
  <Override PartName="/ppt/media/image21.png" ContentType="image/png"/>
  <Override PartName="/ppt/media/image22.png" ContentType="image/png"/>
  <Override PartName="/ppt/media/image34.wmf" ContentType="image/x-wmf"/>
  <Override PartName="/ppt/media/image23.jpeg" ContentType="image/jpeg"/>
  <Override PartName="/ppt/media/image24.jpeg" ContentType="image/jpeg"/>
  <Override PartName="/ppt/media/image25.jpeg" ContentType="image/jpeg"/>
  <Override PartName="/ppt/media/image27.png" ContentType="image/png"/>
  <Override PartName="/ppt/media/image26.jpeg" ContentType="image/jpeg"/>
  <Override PartName="/ppt/media/image37.png" ContentType="image/png"/>
  <Override PartName="/ppt/media/hdphoto1.wdp" ContentType="image/vnd.ms-photo"/>
  <Override PartName="/ppt/media/image30.png" ContentType="image/png"/>
  <Override PartName="/ppt/media/image33.png" ContentType="image/png"/>
  <Override PartName="/ppt/media/image35.png" ContentType="image/png"/>
  <Override PartName="/ppt/media/image36.png" ContentType="image/png"/>
  <Override PartName="/ppt/media/image40.png" ContentType="image/png"/>
  <Override PartName="/ppt/media/image42.png" ContentType="image/png"/>
  <Override PartName="/ppt/media/image54.wmf" ContentType="image/x-wmf"/>
  <Override PartName="/ppt/media/image43.png" ContentType="image/png"/>
  <Override PartName="/ppt/media/image44.jpeg" ContentType="image/jpeg"/>
  <Override PartName="/ppt/media/image46.png" ContentType="image/png"/>
  <Override PartName="/ppt/media/image47.png" ContentType="image/png"/>
  <Override PartName="/ppt/media/image48.png" ContentType="image/png"/>
  <Override PartName="/ppt/media/image50.png" ContentType="image/png"/>
  <Override PartName="/ppt/media/image51.png" ContentType="image/png"/>
  <Override PartName="/ppt/media/image53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x="9144000" cy="6858000"/>
  <p:notesSz cx="7004050" cy="9296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dt" idx="8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 type="ftr" idx="9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6" name="PlaceHolder 6"/>
          <p:cNvSpPr>
            <a:spLocks noGrp="1"/>
          </p:cNvSpPr>
          <p:nvPr>
            <p:ph type="sldNum" idx="10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4C0278F4-06D3-4049-865F-10F8911CC069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sldImg"/>
          </p:nvPr>
        </p:nvSpPr>
        <p:spPr>
          <a:xfrm>
            <a:off x="1179360" y="698400"/>
            <a:ext cx="4644720" cy="3484080"/>
          </a:xfrm>
          <a:prstGeom prst="rect">
            <a:avLst/>
          </a:prstGeom>
          <a:ln w="0">
            <a:noFill/>
          </a:ln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933480" y="4416480"/>
            <a:ext cx="5136840" cy="4182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sldNum" idx="22"/>
          </p:nvPr>
        </p:nvSpPr>
        <p:spPr>
          <a:xfrm>
            <a:off x="3968640" y="8831160"/>
            <a:ext cx="3034800" cy="46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4F49B60-70A5-4A30-BF55-523C9F744DEB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sldImg"/>
          </p:nvPr>
        </p:nvSpPr>
        <p:spPr>
          <a:xfrm>
            <a:off x="1179360" y="698400"/>
            <a:ext cx="4644720" cy="3484080"/>
          </a:xfrm>
          <a:prstGeom prst="rect">
            <a:avLst/>
          </a:prstGeom>
          <a:ln w="0">
            <a:noFill/>
          </a:ln>
        </p:spPr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933480" y="4416480"/>
            <a:ext cx="5136840" cy="4182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sldNum" idx="29"/>
          </p:nvPr>
        </p:nvSpPr>
        <p:spPr>
          <a:xfrm>
            <a:off x="3968640" y="8831160"/>
            <a:ext cx="3034800" cy="46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48C50D9-2465-4C35-8867-A8662647D2F5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sldImg"/>
          </p:nvPr>
        </p:nvSpPr>
        <p:spPr>
          <a:xfrm>
            <a:off x="1179360" y="698400"/>
            <a:ext cx="4644720" cy="3484080"/>
          </a:xfrm>
          <a:prstGeom prst="rect">
            <a:avLst/>
          </a:prstGeom>
          <a:ln w="0">
            <a:noFill/>
          </a:ln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933480" y="4416480"/>
            <a:ext cx="5136840" cy="4182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List $3900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sldNum" idx="23"/>
          </p:nvPr>
        </p:nvSpPr>
        <p:spPr>
          <a:xfrm>
            <a:off x="3968640" y="8831160"/>
            <a:ext cx="3034800" cy="46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CF57DF6-AD91-4642-A63C-1F079109087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sldImg"/>
          </p:nvPr>
        </p:nvSpPr>
        <p:spPr>
          <a:xfrm>
            <a:off x="1179360" y="698400"/>
            <a:ext cx="4644720" cy="3484080"/>
          </a:xfrm>
          <a:prstGeom prst="rect">
            <a:avLst/>
          </a:prstGeom>
          <a:ln w="0">
            <a:noFill/>
          </a:ln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933480" y="4416480"/>
            <a:ext cx="5136840" cy="4182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Less words fill gap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sldNum" idx="24"/>
          </p:nvPr>
        </p:nvSpPr>
        <p:spPr>
          <a:xfrm>
            <a:off x="3968640" y="8831160"/>
            <a:ext cx="3034800" cy="46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39A6E47-04EB-4601-9F37-DFC4131E84C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sldImg"/>
          </p:nvPr>
        </p:nvSpPr>
        <p:spPr>
          <a:xfrm>
            <a:off x="1179360" y="698400"/>
            <a:ext cx="4644720" cy="3484080"/>
          </a:xfrm>
          <a:prstGeom prst="rect">
            <a:avLst/>
          </a:prstGeom>
          <a:ln w="0">
            <a:noFill/>
          </a:ln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933480" y="4416480"/>
            <a:ext cx="5136840" cy="4182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Optimized for interior, but capable with more. Everyone in this room has these applications being done in their territory!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sldNum" idx="25"/>
          </p:nvPr>
        </p:nvSpPr>
        <p:spPr>
          <a:xfrm>
            <a:off x="3968640" y="8831160"/>
            <a:ext cx="3034800" cy="46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2D8306E-6BD0-48FB-A627-A8CE796B97C0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sldImg"/>
          </p:nvPr>
        </p:nvSpPr>
        <p:spPr>
          <a:xfrm>
            <a:off x="1179360" y="698400"/>
            <a:ext cx="4644720" cy="3484080"/>
          </a:xfrm>
          <a:prstGeom prst="rect">
            <a:avLst/>
          </a:prstGeom>
          <a:ln w="0">
            <a:noFill/>
          </a:ln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933480" y="4416480"/>
            <a:ext cx="5136840" cy="4182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List $3900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sldNum" idx="26"/>
          </p:nvPr>
        </p:nvSpPr>
        <p:spPr>
          <a:xfrm>
            <a:off x="3968640" y="8831160"/>
            <a:ext cx="3034800" cy="46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C61B702-4871-487F-91ED-50BF1555C482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sldImg"/>
          </p:nvPr>
        </p:nvSpPr>
        <p:spPr>
          <a:xfrm>
            <a:off x="1179360" y="698400"/>
            <a:ext cx="4644720" cy="3484080"/>
          </a:xfrm>
          <a:prstGeom prst="rect">
            <a:avLst/>
          </a:prstGeom>
          <a:ln w="0">
            <a:noFill/>
          </a:ln>
        </p:spPr>
      </p:sp>
      <p:sp>
        <p:nvSpPr>
          <p:cNvPr id="544" name="PlaceHolder 2"/>
          <p:cNvSpPr>
            <a:spLocks noGrp="1"/>
          </p:cNvSpPr>
          <p:nvPr>
            <p:ph type="body"/>
          </p:nvPr>
        </p:nvSpPr>
        <p:spPr>
          <a:xfrm>
            <a:off x="933480" y="4416480"/>
            <a:ext cx="5136840" cy="4182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When we talk about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truly breakthrough features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we are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talking about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features like the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new SmartStart!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SmartStart makes your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sprayer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run more like an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 airless sprayer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– pull the trigger - it turns on, let go and it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instantly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shuts off!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Basically, if your not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pulling the trigger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it isn’t running – and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neither is the pump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and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neither is the air compressor!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Talk about a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great way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improve component life!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It also is a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hell of a lot quieter!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No more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running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when your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done spraying!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SmartStart also features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soft-start.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This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 eliminates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material blast that would happen when you pull the trigger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under pressure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. Instead, the system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automatically relieves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pressure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 instantly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after each trigger pull and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slowly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ramps up when the trigger is pulled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This has always been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a great feature on the RTX 1500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and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is now on everything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that has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SmartStart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Contractors who have used the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SmartStart feature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absolutely 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love it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. It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totally eliminates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trips back and forth to the machine ju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st to turn on and off the machine.Contractors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have told us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they would buy units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just to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have SmartStart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–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its that BIG!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PlaceHolder 3"/>
          <p:cNvSpPr>
            <a:spLocks noGrp="1"/>
          </p:cNvSpPr>
          <p:nvPr>
            <p:ph type="sldNum" idx="27"/>
          </p:nvPr>
        </p:nvSpPr>
        <p:spPr>
          <a:xfrm>
            <a:off x="3968640" y="8831160"/>
            <a:ext cx="3034800" cy="46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8BD881F-943C-400A-A8B7-682975147B85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ldImg"/>
          </p:nvPr>
        </p:nvSpPr>
        <p:spPr>
          <a:xfrm>
            <a:off x="1179360" y="698400"/>
            <a:ext cx="4644720" cy="3484080"/>
          </a:xfrm>
          <a:prstGeom prst="rect">
            <a:avLst/>
          </a:prstGeom>
          <a:ln w="0">
            <a:noFill/>
          </a:ln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933480" y="4416480"/>
            <a:ext cx="5136840" cy="4182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sldNum" idx="28"/>
          </p:nvPr>
        </p:nvSpPr>
        <p:spPr>
          <a:xfrm>
            <a:off x="3968640" y="8831160"/>
            <a:ext cx="3034800" cy="464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3240" rIns="93240" tIns="46440" bIns="4644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064FAE5-F1BD-491D-9BDF-CCC0E49D9FA2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F25F5A8-4C9B-4B22-B596-D93FC4B1CB1E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C074048-DF52-4F56-98C4-A4B5BABD2030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9FC4633-648A-4A8E-B4E1-EB693F777B82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28860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59680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094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28860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59680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779197D-4A1C-4DCA-9E17-9A8D8E91D6C0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35664D9-B6E5-447A-BCED-2F5921D4E162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E3E64DB-8F69-474B-9044-C81752D4ED32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7CCFAE6-7557-4CA6-A307-5AAC72BCC951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DF5EECB-5224-458B-A59A-F48BFD03EC39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6855570-084D-49D4-A3AB-41133DD2402A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304920"/>
            <a:ext cx="7314840" cy="282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9212572-DD4C-4F2D-B4D5-7BDF5738725B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8FDD1E4-4013-4178-BA0E-C555716A2549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48323B8-AD31-4554-B074-2BDC5C43AAB1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5C7540D-E765-4C8D-A9EE-6E3B499163BD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5E8C966-2ED9-4AD3-8807-62B0E8767A49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CD76426-C926-428E-A789-05DF783843F4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4C02B8B-C509-40F0-8F90-3DAF4641268E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28860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59680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328860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59680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A38A621-3602-4F40-894C-1CEC52BEDBE5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723AE3-AF12-470B-914E-944780D69F14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F6EA136-DEA9-4ED5-B75E-5B47577BACEA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69BB262-7B1B-47A2-8630-337EDE7FE017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959B4A-AB68-470F-92E8-CE0C18E3CC9C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0971429-1258-49CB-9F74-DF3C83695A1D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25A7CEA-8DD0-48BA-8C19-BDBF3575AE1A}" type="slidenum">
              <a:t>&lt;#&gt;</a:t>
            </a:fld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304920"/>
            <a:ext cx="7314840" cy="282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5A2BD4-A01A-44E0-803F-AD5EA3BDD59E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E08677-EF30-4B83-AA61-4EE8E4882864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0D431BD-0A6D-4973-A5A0-F6FE9A98A295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B2591D9-0EC8-4C14-AAF0-FA231B5087EA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8557CBB-AAFE-4703-82CB-9D214676388D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9BEE5E5-0DB9-43D3-8986-FDAEB8415CFE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28860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59680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6094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28860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59680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61AE42-BB17-43D6-BD85-A4A984447E1D}" type="slidenum">
              <a:t>&lt;#&gt;</a:t>
            </a:fld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25DB002-2C0B-4B6E-BA48-31842A9F164C}" type="slidenum">
              <a:t>&lt;#&gt;</a:t>
            </a:fld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9EC0424-F92A-4E0F-92B5-0C7AF92E11C2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937AC41-3F11-4503-83FE-9F414645BF4E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F86BCB7-A311-4E02-A0CD-C457418B1C82}" type="slidenum">
              <a:t>&lt;#&gt;</a:t>
            </a:fld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606C9281-3BA8-4921-B30B-50C3E52439D5}" type="slidenum">
              <a:t>&lt;#&gt;</a:t>
            </a:fld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28848DF-A687-4CA1-A008-06DB5871D552}" type="slidenum">
              <a:t>&lt;#&gt;</a:t>
            </a:fld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457200" y="304920"/>
            <a:ext cx="7314840" cy="282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ABD7064-7B22-4C61-9010-4A8804F808E6}" type="slidenum">
              <a:t>&lt;#&gt;</a:t>
            </a:fld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E7DE7E98-96D7-465B-9793-FE0E0C48AD59}" type="slidenum">
              <a:t>&lt;#&gt;</a:t>
            </a:fld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B83AAB0-CEA4-42B5-A1B9-333417303425}" type="slidenum">
              <a:t>&lt;#&gt;</a:t>
            </a:fld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1A19511-C50C-4FBF-BA1D-E2604F016697}" type="slidenum">
              <a:t>&lt;#&gt;</a:t>
            </a:fld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F61AF6F0-4D3D-4C03-BAD6-E8D138705331}" type="slidenum">
              <a:t>&lt;#&gt;</a:t>
            </a:fld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B07060F-33CC-40CC-AA6B-F67175081A35}" type="slidenum">
              <a:t>&lt;#&gt;</a:t>
            </a:fld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328860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59680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6094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/>
          </p:nvPr>
        </p:nvSpPr>
        <p:spPr>
          <a:xfrm>
            <a:off x="328860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/>
          </p:nvPr>
        </p:nvSpPr>
        <p:spPr>
          <a:xfrm>
            <a:off x="59680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C8D8674-818C-42FE-A42C-B25BBD51490B}" type="slidenum">
              <a:t>&lt;#&gt;</a:t>
            </a:fld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21CEFDD-0ABA-444F-B4E2-A16A20B53241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70E3200-8D19-44D0-8582-FAEEEE4A6735}" type="slidenum">
              <a:t>&lt;#&gt;</a:t>
            </a:fld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8460DC1-B711-43EE-89FF-807E3EF45C35}" type="slidenum">
              <a:t>&lt;#&gt;</a:t>
            </a:fld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7963056-7ED3-438A-8063-0865F627877B}" type="slidenum">
              <a:t>&lt;#&gt;</a:t>
            </a:fld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6CC231F-41FF-4C8F-ABC0-5C4358E66F9F}" type="slidenum">
              <a:t>&lt;#&gt;</a:t>
            </a:fld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E701EE4-4C76-46E3-81BB-42E4CECE35CC}" type="slidenum">
              <a:t>&lt;#&gt;</a:t>
            </a:fld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457200" y="304920"/>
            <a:ext cx="7314840" cy="282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8AF4616-B726-4263-9B06-37D71F41E52A}" type="slidenum">
              <a:t>&lt;#&gt;</a:t>
            </a:fld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0F889B4-3025-489E-BE8B-9F7F6C78D314}" type="slidenum">
              <a:t>&lt;#&gt;</a:t>
            </a:fld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5F2A84F-D6D0-4340-9E3F-3AD882D6B321}" type="slidenum">
              <a:t>&lt;#&gt;</a:t>
            </a:fld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7D351D0-0E82-4EDB-804C-16D315158602}" type="slidenum">
              <a:t>&lt;#&gt;</a:t>
            </a:fld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F0638A7-5C1C-40E5-BFFF-18CA48907C84}" type="slidenum">
              <a:t>&lt;#&gt;</a:t>
            </a:fld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6F93C11-C310-448F-B332-08F8E6525418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304920"/>
            <a:ext cx="7314840" cy="282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4AA5CBA-F579-4C04-B913-C21B619C190F}" type="slidenum">
              <a:t>&lt;#&gt;</a:t>
            </a:fld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328860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59680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6094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/>
          </p:nvPr>
        </p:nvSpPr>
        <p:spPr>
          <a:xfrm>
            <a:off x="328860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/>
          </p:nvPr>
        </p:nvSpPr>
        <p:spPr>
          <a:xfrm>
            <a:off x="59680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BF760CF-EE5E-4E45-B1BA-D7C34387BB33}" type="slidenum">
              <a:t>&lt;#&gt;</a:t>
            </a:fld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7C25763-BB54-47AC-B1F6-7CCA12A3E591}" type="slidenum">
              <a:t>&lt;#&gt;</a:t>
            </a:fld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ubTitle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F4FE187-BD02-4974-9B94-C00132547A9B}" type="slidenum">
              <a:t>&lt;#&gt;</a:t>
            </a:fld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2731F9E-2307-43E9-A362-4E8DB811DF5E}" type="slidenum">
              <a:t>&lt;#&gt;</a:t>
            </a:fld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D793B02-566B-44DD-95EE-21AF585DCC7C}" type="slidenum">
              <a:t>&lt;#&gt;</a:t>
            </a:fld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858196B-8545-4297-AE2D-FB3FBCAB9B62}" type="slidenum">
              <a:t>&lt;#&gt;</a:t>
            </a:fld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ubTitle"/>
          </p:nvPr>
        </p:nvSpPr>
        <p:spPr>
          <a:xfrm>
            <a:off x="457200" y="304920"/>
            <a:ext cx="7314840" cy="282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F157213-F1CE-4D43-BD99-30B328D15968}" type="slidenum">
              <a:t>&lt;#&gt;</a:t>
            </a:fld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8274F9D-4945-4FF2-8605-051AEDA6DFFB}" type="slidenum">
              <a:t>&lt;#&gt;</a:t>
            </a:fld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C2F66E0-E38B-48F4-B024-4FB59323C379}" type="slidenum">
              <a:t>&lt;#&gt;</a:t>
            </a:fld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FD86148-6920-4934-9367-31A29DAFB473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F33F92A-9A0E-401B-B002-48BB22F0C723}" type="slidenum">
              <a:t>&lt;#&gt;</a:t>
            </a:fld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1F514A8-ADFB-4526-812E-57C2B5BCF0F4}" type="slidenum">
              <a:t>&lt;#&gt;</a:t>
            </a:fld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292F084-67C8-4BA4-BA53-2D9CB057E5A5}" type="slidenum">
              <a:t>&lt;#&gt;</a:t>
            </a:fld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328860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59680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6094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6"/>
          <p:cNvSpPr>
            <a:spLocks noGrp="1"/>
          </p:cNvSpPr>
          <p:nvPr>
            <p:ph/>
          </p:nvPr>
        </p:nvSpPr>
        <p:spPr>
          <a:xfrm>
            <a:off x="328860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7"/>
          <p:cNvSpPr>
            <a:spLocks noGrp="1"/>
          </p:cNvSpPr>
          <p:nvPr>
            <p:ph/>
          </p:nvPr>
        </p:nvSpPr>
        <p:spPr>
          <a:xfrm>
            <a:off x="59680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20E5F68-DF3C-4EC3-A28E-750A9C95BB8C}" type="slidenum">
              <a:t>&lt;#&gt;</a:t>
            </a:fld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B721891-032E-4F10-9D33-2E34D1C0F3AC}" type="slidenum">
              <a:t>&lt;#&gt;</a:t>
            </a:fld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subTitle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2B26B9FA-B0C5-4AD0-AA4A-BC3BB7E9B990}" type="slidenum">
              <a:t>&lt;#&gt;</a:t>
            </a:fld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8D585B03-42F0-4205-AE78-673ABBB827D3}" type="slidenum">
              <a:t>&lt;#&gt;</a:t>
            </a:fld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1586EFA7-6C1A-4689-A5E8-381B99668D1E}" type="slidenum">
              <a:t>&lt;#&gt;</a:t>
            </a:fld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DE3A697D-8D4C-45AB-AB5F-C2FE3E4F469C}" type="slidenum">
              <a:t>&lt;#&gt;</a:t>
            </a:fld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ubTitle"/>
          </p:nvPr>
        </p:nvSpPr>
        <p:spPr>
          <a:xfrm>
            <a:off x="457200" y="304920"/>
            <a:ext cx="7314840" cy="282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E060657F-C011-4B0E-B49B-EEBA17FEB499}" type="slidenum">
              <a:t>&lt;#&gt;</a:t>
            </a:fld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C17BEE6-C871-467A-BE3C-E95B919BAA1C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1950FAB-8938-4A26-B364-078BAE36A4CD}" type="slidenum">
              <a:t>&lt;#&gt;</a:t>
            </a:fld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48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1CE229B3-5BC6-4F92-90D6-094BFB98CD4B}" type="slidenum">
              <a:t>&lt;#&gt;</a:t>
            </a:fld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687A0576-1F72-4DC9-B325-BDFB0D9C7015}" type="slidenum">
              <a:t>&lt;#&gt;</a:t>
            </a:fld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B1872951-E0F0-416B-AAE3-1C2E27876F28}" type="slidenum">
              <a:t>&lt;#&gt;</a:t>
            </a:fld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/>
          </p:nvPr>
        </p:nvSpPr>
        <p:spPr>
          <a:xfrm>
            <a:off x="4669920" y="369036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284A02E9-9332-4475-A682-F17AA7495598}" type="slidenum">
              <a:t>&lt;#&gt;</a:t>
            </a:fld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328860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5968080" y="114300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5"/>
          <p:cNvSpPr>
            <a:spLocks noGrp="1"/>
          </p:cNvSpPr>
          <p:nvPr>
            <p:ph/>
          </p:nvPr>
        </p:nvSpPr>
        <p:spPr>
          <a:xfrm>
            <a:off x="6094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6"/>
          <p:cNvSpPr>
            <a:spLocks noGrp="1"/>
          </p:cNvSpPr>
          <p:nvPr>
            <p:ph/>
          </p:nvPr>
        </p:nvSpPr>
        <p:spPr>
          <a:xfrm>
            <a:off x="328860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7"/>
          <p:cNvSpPr>
            <a:spLocks noGrp="1"/>
          </p:cNvSpPr>
          <p:nvPr>
            <p:ph/>
          </p:nvPr>
        </p:nvSpPr>
        <p:spPr>
          <a:xfrm>
            <a:off x="5968080" y="3690360"/>
            <a:ext cx="2551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ED95BCB6-07BF-49EA-B153-ED64388CF14D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69920" y="1143000"/>
            <a:ext cx="386676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09480" y="3690360"/>
            <a:ext cx="7924320" cy="232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296778C-3D17-405D-B7CA-56E8E59F5C79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jpe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10" descr="Template1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8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Master title style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 idx="1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CD0A65C-727C-43E7-A281-898B743E0F3C}" type="slidenum"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0" descr="Template1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sldNum" idx="2"/>
          </p:nvPr>
        </p:nvSpPr>
        <p:spPr>
          <a:xfrm>
            <a:off x="6902280" y="645336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7f7f7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75E1182-E030-4431-AF32-AD1F0C907C9F}" type="slidenum">
              <a:rPr b="0" lang="en-US" sz="1200" spc="-1" strike="noStrike">
                <a:solidFill>
                  <a:srgbClr val="7f7f7f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10" descr="Template1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sldNum" idx="3"/>
          </p:nvPr>
        </p:nvSpPr>
        <p:spPr>
          <a:xfrm>
            <a:off x="6902640" y="645336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08080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EB6556B-8896-4A41-ADE9-68325D7C2508}" type="slidenum">
              <a:rPr b="0" lang="en-US" sz="1200" spc="-1" strike="noStrike">
                <a:solidFill>
                  <a:srgbClr val="80808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0" descr="Template1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8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Master title style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pPr marL="287280" indent="-287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0033ab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Master text styles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spcAft>
                <a:spcPts val="499"/>
              </a:spcAft>
              <a:buClr>
                <a:srgbClr val="0033ab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Second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spcAft>
                <a:spcPts val="451"/>
              </a:spcAft>
              <a:buClr>
                <a:srgbClr val="0033ab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buClr>
                <a:srgbClr val="0033ab"/>
              </a:buClr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Fourth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281"/>
              </a:spcBef>
              <a:spcAft>
                <a:spcPts val="349"/>
              </a:spcAft>
              <a:buClr>
                <a:srgbClr val="0033ab"/>
              </a:buClr>
              <a:buFont typeface="StarSymbol"/>
              <a:buChar char="»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Fifth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sldNum" idx="4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44DC461-1EB6-4794-BAE2-88F4EE036DE5}" type="slidenum"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0" descr="Template1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304920"/>
            <a:ext cx="7314840" cy="6091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/>
          </a:bodyPr>
          <a:p>
            <a:pPr indent="0">
              <a:lnSpc>
                <a:spcPct val="8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Title Text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143000"/>
            <a:ext cx="7924320" cy="4876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rmAutofit/>
          </a:bodyPr>
          <a:p>
            <a:pPr marL="287280" indent="-287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0033ab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Body Level One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spcAft>
                <a:spcPts val="499"/>
              </a:spcAft>
              <a:buClr>
                <a:srgbClr val="0033ab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Body Level Two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spcAft>
                <a:spcPts val="451"/>
              </a:spcAft>
              <a:buClr>
                <a:srgbClr val="0033ab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Body Level Three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buClr>
                <a:srgbClr val="0033ab"/>
              </a:buClr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Body Level Four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281"/>
              </a:spcBef>
              <a:spcAft>
                <a:spcPts val="349"/>
              </a:spcAft>
              <a:buClr>
                <a:srgbClr val="0033ab"/>
              </a:buClr>
              <a:buFont typeface="StarSymbol"/>
              <a:buChar char="»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Body Level Five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sldNum" idx="5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45E0973-BBAB-4F67-8F43-C492B02D7E2B}" type="slidenum"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0" descr="Template1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Template1"/>
          <p:cNvPicPr/>
          <p:nvPr/>
        </p:nvPicPr>
        <p:blipFill>
          <a:blip r:embed="rId3"/>
          <a:stretch/>
        </p:blipFill>
        <p:spPr>
          <a:xfrm>
            <a:off x="0" y="3348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0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indent="0" algn="ctr">
              <a:lnSpc>
                <a:spcPct val="80000"/>
              </a:lnSpc>
              <a:buNone/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Master title style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ldNum" idx="6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1097055-F63B-4259-9594-FC213C50DFBB}" type="slidenum"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10" descr="Template1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242" name="PlaceHolder 1"/>
          <p:cNvSpPr>
            <a:spLocks noGrp="1"/>
          </p:cNvSpPr>
          <p:nvPr>
            <p:ph type="sldNum" idx="7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2286555-6780-43FA-960D-1C495538DCED}" type="slidenum"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6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6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48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7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54.wmf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1" Type="http://schemas.openxmlformats.org/officeDocument/2006/relationships/image" Target="../media/image16.jpeg"/><Relationship Id="rId12" Type="http://schemas.openxmlformats.org/officeDocument/2006/relationships/image" Target="../media/image17.jpeg"/><Relationship Id="rId13" Type="http://schemas.openxmlformats.org/officeDocument/2006/relationships/slideLayout" Target="../slideLayouts/slideLayout13.xml"/><Relationship Id="rId1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37.xml"/><Relationship Id="rId8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microsoft.com/office/2007/relationships/hdphoto" Target="../media/hdphoto1.wdp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wmf"/><Relationship Id="rId6" Type="http://schemas.openxmlformats.org/officeDocument/2006/relationships/image" Target="../media/image32.wmf"/><Relationship Id="rId7" Type="http://schemas.openxmlformats.org/officeDocument/2006/relationships/image" Target="../media/image33.png"/><Relationship Id="rId8" Type="http://schemas.openxmlformats.org/officeDocument/2006/relationships/image" Target="../media/image33.png"/><Relationship Id="rId9" Type="http://schemas.openxmlformats.org/officeDocument/2006/relationships/image" Target="../media/image34.wmf"/><Relationship Id="rId10" Type="http://schemas.openxmlformats.org/officeDocument/2006/relationships/image" Target="../media/image34.wmf"/><Relationship Id="rId11" Type="http://schemas.openxmlformats.org/officeDocument/2006/relationships/image" Target="../media/image34.wmf"/><Relationship Id="rId12" Type="http://schemas.openxmlformats.org/officeDocument/2006/relationships/image" Target="../media/image34.wmf"/><Relationship Id="rId13" Type="http://schemas.openxmlformats.org/officeDocument/2006/relationships/image" Target="../media/image34.wmf"/><Relationship Id="rId14" Type="http://schemas.openxmlformats.org/officeDocument/2006/relationships/image" Target="../media/image35.png"/><Relationship Id="rId1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3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5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35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33.png"/><Relationship Id="rId9" Type="http://schemas.openxmlformats.org/officeDocument/2006/relationships/image" Target="../media/image27.png"/><Relationship Id="rId10" Type="http://schemas.openxmlformats.org/officeDocument/2006/relationships/slideLayout" Target="../slideLayouts/slideLayout37.xml"/><Relationship Id="rId11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1" descr="addition 2.png"/>
          <p:cNvPicPr/>
          <p:nvPr/>
        </p:nvPicPr>
        <p:blipFill>
          <a:blip r:embed="rId1"/>
          <a:srcRect l="0" t="19478" r="0" b="10653"/>
          <a:stretch/>
        </p:blipFill>
        <p:spPr>
          <a:xfrm>
            <a:off x="0" y="1257120"/>
            <a:ext cx="7367400" cy="2895120"/>
          </a:xfrm>
          <a:prstGeom prst="rect">
            <a:avLst/>
          </a:prstGeom>
          <a:ln w="0">
            <a:noFill/>
          </a:ln>
          <a:effectLst>
            <a:reflection algn="bl" dir="5400000" dist="12700" endPos="24000" rotWithShape="0" stA="39000" sy="-100000"/>
          </a:effectLst>
        </p:spPr>
      </p:pic>
      <p:sp>
        <p:nvSpPr>
          <p:cNvPr id="288" name="TextBox 5"/>
          <p:cNvSpPr/>
          <p:nvPr/>
        </p:nvSpPr>
        <p:spPr>
          <a:xfrm>
            <a:off x="144360" y="4802400"/>
            <a:ext cx="46929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414141"/>
                </a:solidFill>
                <a:latin typeface="Arial Black"/>
                <a:ea typeface="ＭＳ Ｐゴシック"/>
              </a:rPr>
              <a:t>TEXSPRAY RTX 2500</a:t>
            </a:r>
            <a:r>
              <a:rPr b="0" lang="en-US" sz="3600" spc="-1" strike="noStrike">
                <a:solidFill>
                  <a:srgbClr val="414141"/>
                </a:solidFill>
                <a:latin typeface="Arial Black"/>
                <a:ea typeface="ＭＳ Ｐゴシック"/>
              </a:rPr>
              <a:t>PI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Rectangle 4"/>
          <p:cNvSpPr/>
          <p:nvPr/>
        </p:nvSpPr>
        <p:spPr>
          <a:xfrm>
            <a:off x="0" y="1140480"/>
            <a:ext cx="5473440" cy="621720"/>
          </a:xfrm>
          <a:prstGeom prst="rect">
            <a:avLst/>
          </a:prstGeom>
          <a:solidFill>
            <a:srgbClr val="001d9a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290" name="TextBox 5"/>
          <p:cNvSpPr/>
          <p:nvPr/>
        </p:nvSpPr>
        <p:spPr>
          <a:xfrm>
            <a:off x="391680" y="1078200"/>
            <a:ext cx="65628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NEW FOR 2018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1" name="Picture 5" descr=""/>
          <p:cNvPicPr/>
          <p:nvPr/>
        </p:nvPicPr>
        <p:blipFill>
          <a:blip r:embed="rId2"/>
          <a:stretch/>
        </p:blipFill>
        <p:spPr>
          <a:xfrm>
            <a:off x="-569520" y="-463320"/>
            <a:ext cx="5590080" cy="223524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7" descr="anniversary.png"/>
          <p:cNvPicPr/>
          <p:nvPr/>
        </p:nvPicPr>
        <p:blipFill>
          <a:blip r:embed="rId3"/>
          <a:stretch/>
        </p:blipFill>
        <p:spPr>
          <a:xfrm>
            <a:off x="1048320" y="2499840"/>
            <a:ext cx="2961000" cy="29610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" descr="TexSpray_RTX_2500PI_Hero.png"/>
          <p:cNvPicPr/>
          <p:nvPr/>
        </p:nvPicPr>
        <p:blipFill>
          <a:blip r:embed="rId4"/>
          <a:stretch/>
        </p:blipFill>
        <p:spPr>
          <a:xfrm>
            <a:off x="4773240" y="1051560"/>
            <a:ext cx="3700080" cy="580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Content Placeholder 3"/>
          <p:cNvGraphicFramePr/>
          <p:nvPr/>
        </p:nvGraphicFramePr>
        <p:xfrm>
          <a:off x="515520" y="2124720"/>
          <a:ext cx="8313840" cy="4087440"/>
        </p:xfrm>
        <a:graphic>
          <a:graphicData uri="http://schemas.openxmlformats.org/drawingml/2006/table">
            <a:tbl>
              <a:tblPr/>
              <a:tblGrid>
                <a:gridCol w="1509120"/>
                <a:gridCol w="1594080"/>
                <a:gridCol w="1511640"/>
                <a:gridCol w="1991160"/>
                <a:gridCol w="1707480"/>
              </a:tblGrid>
              <a:tr h="459720">
                <a:tc>
                  <a:txBody>
                    <a:bodyPr tIns="45360" bIns="45360" anchor="t">
                      <a:noAutofit/>
                    </a:bodyPr>
                    <a:p>
                      <a:endParaRPr b="1" lang="en-US" sz="1400" spc="-1" strike="noStrike">
                        <a:solidFill>
                          <a:srgbClr val="8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tIns="45360" bIns="453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RTX 1400</a:t>
                      </a: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SI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tIns="45360" bIns="453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RTX 2000PI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tIns="45360" bIns="453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RTX 2500PI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tIns="45360" bIns="453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RTX 5000PI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</a:tr>
              <a:tr h="46548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GPM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1.4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2.0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1d9a"/>
                          </a:solidFill>
                          <a:latin typeface="Arial"/>
                        </a:rPr>
                        <a:t>2.5 = </a:t>
                      </a:r>
                      <a:r>
                        <a:rPr b="1" lang="en-US" sz="1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25% MORE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5.0 @ 20 amps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1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(3.5 @ 15 amps)</a:t>
                      </a:r>
                      <a:endParaRPr b="0" lang="en-US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</a:tr>
              <a:tr h="57456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Material PSI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70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70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1d9a"/>
                          </a:solidFill>
                          <a:latin typeface="Arial"/>
                        </a:rPr>
                        <a:t>100 = </a:t>
                      </a:r>
                      <a:r>
                        <a:rPr b="1" lang="en-US" sz="1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42% MORE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100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</a:tr>
              <a:tr h="51048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Max Material Viscosity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endParaRPr b="0" lang="en-US" sz="1400" spc="-1" strike="noStrike">
                        <a:solidFill>
                          <a:srgbClr val="7f7f7f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endParaRPr b="0" lang="en-US" sz="1400" spc="-1" strike="noStrike">
                        <a:solidFill>
                          <a:srgbClr val="001d9a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endParaRPr b="0" lang="en-US" sz="1400" spc="-1" strike="noStrike">
                        <a:solidFill>
                          <a:srgbClr val="80808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</a:tr>
              <a:tr h="46548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CFM @ 20 psi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6.1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6.1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1d9a"/>
                          </a:solidFill>
                          <a:latin typeface="Arial"/>
                        </a:rPr>
                        <a:t>6.1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8.6 @ 20 amps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1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(6.9 @ 15 amps)</a:t>
                      </a:r>
                      <a:endParaRPr b="0" lang="en-US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</a:tr>
              <a:tr h="3866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Hopper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10 gal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13 gal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1d9a"/>
                          </a:solidFill>
                          <a:latin typeface="Arial"/>
                        </a:rPr>
                        <a:t>15 gal = </a:t>
                      </a:r>
                      <a:r>
                        <a:rPr b="1" lang="en-US" sz="1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15% MORE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15 gal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</a:tr>
              <a:tr h="3866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Motor Type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AC Universal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AC Universal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1d9a"/>
                          </a:solidFill>
                          <a:latin typeface="Arial"/>
                        </a:rPr>
                        <a:t>AC Universal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DC Brushless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</a:tr>
              <a:tr h="38664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Motor HP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1.7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1.7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rgbClr val="001d9a"/>
                          </a:solidFill>
                          <a:latin typeface="Arial"/>
                        </a:rPr>
                        <a:t>1.7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2.0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bdbd"/>
                    </a:solidFill>
                  </a:tcPr>
                </a:tc>
              </a:tr>
              <a:tr h="450720">
                <a:tc>
                  <a:txBody>
                    <a:bodyPr tIns="45360" bIns="453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Voltage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120v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120v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rgbClr val="001d9a"/>
                          </a:solidFill>
                          <a:latin typeface="Arial"/>
                        </a:rPr>
                        <a:t>120v   and 240v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120v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8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(15-20 amp Switchable</a:t>
                      </a:r>
                      <a:r>
                        <a:rPr b="0" lang="en-US" sz="900" spc="-1" strike="noStrike">
                          <a:solidFill>
                            <a:srgbClr val="808080"/>
                          </a:solidFill>
                          <a:latin typeface="Arial"/>
                        </a:rPr>
                        <a:t>)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e9"/>
                    </a:solidFill>
                  </a:tcPr>
                </a:tc>
              </a:tr>
            </a:tbl>
          </a:graphicData>
        </a:graphic>
      </p:graphicFrame>
      <p:sp>
        <p:nvSpPr>
          <p:cNvPr id="473" name="Right Arrow 1"/>
          <p:cNvSpPr/>
          <p:nvPr/>
        </p:nvSpPr>
        <p:spPr>
          <a:xfrm>
            <a:off x="0" y="1763280"/>
            <a:ext cx="8311680" cy="304560"/>
          </a:xfrm>
          <a:prstGeom prst="rightArrow">
            <a:avLst>
              <a:gd name="adj1" fmla="val 50000"/>
              <a:gd name="adj2" fmla="val 353006"/>
            </a:avLst>
          </a:prstGeom>
          <a:gradFill rotWithShape="0">
            <a:gsLst>
              <a:gs pos="26000">
                <a:srgbClr val="ffffff"/>
              </a:gs>
              <a:gs pos="100000">
                <a:srgbClr val="001d9b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474" name="Picture 11" descr="blue gauge 300.png"/>
          <p:cNvPicPr/>
          <p:nvPr/>
        </p:nvPicPr>
        <p:blipFill>
          <a:blip r:embed="rId1"/>
          <a:stretch/>
        </p:blipFill>
        <p:spPr>
          <a:xfrm>
            <a:off x="577800" y="1266480"/>
            <a:ext cx="1358640" cy="1358640"/>
          </a:xfrm>
          <a:prstGeom prst="rect">
            <a:avLst/>
          </a:prstGeom>
          <a:ln w="0">
            <a:noFill/>
          </a:ln>
        </p:spPr>
      </p:pic>
      <p:sp>
        <p:nvSpPr>
          <p:cNvPr id="475" name="TextBox 13"/>
          <p:cNvSpPr/>
          <p:nvPr/>
        </p:nvSpPr>
        <p:spPr>
          <a:xfrm>
            <a:off x="216000" y="55440"/>
            <a:ext cx="7806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PERFORMANCE SPECS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6" name="Picture 28" descr="RTX_5000_PI_3.png"/>
          <p:cNvPicPr/>
          <p:nvPr/>
        </p:nvPicPr>
        <p:blipFill>
          <a:blip r:embed="rId2"/>
          <a:stretch/>
        </p:blipFill>
        <p:spPr>
          <a:xfrm rot="21424800">
            <a:off x="7060680" y="683280"/>
            <a:ext cx="1146960" cy="1335600"/>
          </a:xfrm>
          <a:prstGeom prst="rect">
            <a:avLst/>
          </a:prstGeom>
          <a:ln w="0">
            <a:noFill/>
          </a:ln>
        </p:spPr>
      </p:pic>
      <p:pic>
        <p:nvPicPr>
          <p:cNvPr id="477" name="Picture 30" descr="RTX_2000_PI_3.png"/>
          <p:cNvPicPr/>
          <p:nvPr/>
        </p:nvPicPr>
        <p:blipFill>
          <a:blip r:embed="rId3"/>
          <a:stretch/>
        </p:blipFill>
        <p:spPr>
          <a:xfrm>
            <a:off x="3832200" y="844920"/>
            <a:ext cx="769320" cy="123264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27" descr="RTX_1400_SI_3.png"/>
          <p:cNvPicPr/>
          <p:nvPr/>
        </p:nvPicPr>
        <p:blipFill>
          <a:blip r:embed="rId4"/>
          <a:stretch/>
        </p:blipFill>
        <p:spPr>
          <a:xfrm>
            <a:off x="2091240" y="779760"/>
            <a:ext cx="1083600" cy="1232640"/>
          </a:xfrm>
          <a:prstGeom prst="rect">
            <a:avLst/>
          </a:prstGeom>
          <a:ln w="0">
            <a:noFill/>
          </a:ln>
        </p:spPr>
      </p:pic>
      <p:sp>
        <p:nvSpPr>
          <p:cNvPr id="479" name="Rectangle 1"/>
          <p:cNvSpPr/>
          <p:nvPr/>
        </p:nvSpPr>
        <p:spPr>
          <a:xfrm>
            <a:off x="3636720" y="678240"/>
            <a:ext cx="3476520" cy="5701320"/>
          </a:xfrm>
          <a:prstGeom prst="rect">
            <a:avLst/>
          </a:prstGeom>
          <a:noFill/>
          <a:ln w="15875">
            <a:solidFill>
              <a:srgbClr val="33cc33">
                <a:alpha val="1000"/>
              </a:srgbClr>
            </a:solidFill>
            <a:round/>
          </a:ln>
          <a:effectLst>
            <a:glow rad="50760">
              <a:srgbClr val="0a53a3">
                <a:alpha val="37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48600" bIns="486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0" name="Oval 15"/>
          <p:cNvSpPr/>
          <p:nvPr/>
        </p:nvSpPr>
        <p:spPr>
          <a:xfrm>
            <a:off x="7375320" y="384084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1" name="Oval 16"/>
          <p:cNvSpPr/>
          <p:nvPr/>
        </p:nvSpPr>
        <p:spPr>
          <a:xfrm>
            <a:off x="7639200" y="383904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2" name="Oval 17"/>
          <p:cNvSpPr/>
          <p:nvPr/>
        </p:nvSpPr>
        <p:spPr>
          <a:xfrm>
            <a:off x="7887960" y="383904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3" name="Oval 18"/>
          <p:cNvSpPr/>
          <p:nvPr/>
        </p:nvSpPr>
        <p:spPr>
          <a:xfrm>
            <a:off x="8136720" y="383904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4" name="Oval 19"/>
          <p:cNvSpPr/>
          <p:nvPr/>
        </p:nvSpPr>
        <p:spPr>
          <a:xfrm>
            <a:off x="8411400" y="383904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5" name="Oval 20"/>
          <p:cNvSpPr/>
          <p:nvPr/>
        </p:nvSpPr>
        <p:spPr>
          <a:xfrm>
            <a:off x="5435280" y="384732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6" name="Oval 21"/>
          <p:cNvSpPr/>
          <p:nvPr/>
        </p:nvSpPr>
        <p:spPr>
          <a:xfrm>
            <a:off x="5699160" y="384516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7" name="Oval 22"/>
          <p:cNvSpPr/>
          <p:nvPr/>
        </p:nvSpPr>
        <p:spPr>
          <a:xfrm>
            <a:off x="5947920" y="384516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8" name="Oval 23"/>
          <p:cNvSpPr/>
          <p:nvPr/>
        </p:nvSpPr>
        <p:spPr>
          <a:xfrm>
            <a:off x="6197040" y="384516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89" name="Oval 24"/>
          <p:cNvSpPr/>
          <p:nvPr/>
        </p:nvSpPr>
        <p:spPr>
          <a:xfrm>
            <a:off x="3817800" y="384732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0" name="Oval 25"/>
          <p:cNvSpPr/>
          <p:nvPr/>
        </p:nvSpPr>
        <p:spPr>
          <a:xfrm>
            <a:off x="4082040" y="384516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1" name="Oval 28"/>
          <p:cNvSpPr/>
          <p:nvPr/>
        </p:nvSpPr>
        <p:spPr>
          <a:xfrm>
            <a:off x="2118600" y="383796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2" name="Oval 32"/>
          <p:cNvSpPr/>
          <p:nvPr/>
        </p:nvSpPr>
        <p:spPr>
          <a:xfrm>
            <a:off x="3133080" y="3833280"/>
            <a:ext cx="159840" cy="16704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3" name="Oval 33"/>
          <p:cNvSpPr/>
          <p:nvPr/>
        </p:nvSpPr>
        <p:spPr>
          <a:xfrm>
            <a:off x="6465240" y="3839400"/>
            <a:ext cx="159840" cy="16704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4" name="Oval 35"/>
          <p:cNvSpPr/>
          <p:nvPr/>
        </p:nvSpPr>
        <p:spPr>
          <a:xfrm>
            <a:off x="4607280" y="3836520"/>
            <a:ext cx="159840" cy="16704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5" name="Oval 36"/>
          <p:cNvSpPr/>
          <p:nvPr/>
        </p:nvSpPr>
        <p:spPr>
          <a:xfrm>
            <a:off x="4854240" y="3836520"/>
            <a:ext cx="159840" cy="16704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6" name="Oval 37"/>
          <p:cNvSpPr/>
          <p:nvPr/>
        </p:nvSpPr>
        <p:spPr>
          <a:xfrm>
            <a:off x="2362320" y="3835080"/>
            <a:ext cx="159840" cy="167040"/>
          </a:xfrm>
          <a:prstGeom prst="ellipse">
            <a:avLst/>
          </a:prstGeom>
          <a:solidFill>
            <a:srgbClr val="0a53a3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7" name="Oval 38"/>
          <p:cNvSpPr/>
          <p:nvPr/>
        </p:nvSpPr>
        <p:spPr>
          <a:xfrm>
            <a:off x="4351320" y="3841200"/>
            <a:ext cx="159840" cy="167040"/>
          </a:xfrm>
          <a:prstGeom prst="ellipse">
            <a:avLst/>
          </a:prstGeom>
          <a:gradFill rotWithShape="0">
            <a:gsLst>
              <a:gs pos="0">
                <a:srgbClr val="0a53a3"/>
              </a:gs>
              <a:gs pos="100000">
                <a:srgbClr val="0068be"/>
              </a:gs>
            </a:gsLst>
            <a:lin ang="16200000"/>
          </a:gra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8" name="Oval 39"/>
          <p:cNvSpPr/>
          <p:nvPr/>
        </p:nvSpPr>
        <p:spPr>
          <a:xfrm>
            <a:off x="2883240" y="3839400"/>
            <a:ext cx="159840" cy="16704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9" name="Oval 41"/>
          <p:cNvSpPr/>
          <p:nvPr/>
        </p:nvSpPr>
        <p:spPr>
          <a:xfrm>
            <a:off x="2642760" y="3836520"/>
            <a:ext cx="159840" cy="16704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97200" bIns="972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500" name="Picture 30" descr="TexSpray_RTX_2500PI_3Qtr.png"/>
          <p:cNvPicPr/>
          <p:nvPr/>
        </p:nvPicPr>
        <p:blipFill>
          <a:blip r:embed="rId5"/>
          <a:stretch/>
        </p:blipFill>
        <p:spPr>
          <a:xfrm>
            <a:off x="5627160" y="789480"/>
            <a:ext cx="848520" cy="133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Box 43"/>
          <p:cNvSpPr/>
          <p:nvPr/>
        </p:nvSpPr>
        <p:spPr>
          <a:xfrm>
            <a:off x="291600" y="285840"/>
            <a:ext cx="78076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PRODUCT PRICING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1"/>
          <p:cNvSpPr>
            <a:spLocks noGrp="1"/>
          </p:cNvSpPr>
          <p:nvPr>
            <p:ph type="sldNum" idx="18"/>
          </p:nvPr>
        </p:nvSpPr>
        <p:spPr>
          <a:xfrm>
            <a:off x="6959520" y="6639480"/>
            <a:ext cx="2133360" cy="192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bfbfb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7CCE7C4-CCE1-40BF-BFCE-0475A5528278}" type="slidenum">
              <a:rPr b="0" lang="en-US" sz="1200" spc="-1" strike="noStrike">
                <a:solidFill>
                  <a:srgbClr val="bfbfbf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503" name="Table 12"/>
          <p:cNvGraphicFramePr/>
          <p:nvPr/>
        </p:nvGraphicFramePr>
        <p:xfrm>
          <a:off x="429840" y="1941840"/>
          <a:ext cx="7799400" cy="862200"/>
        </p:xfrm>
        <a:graphic>
          <a:graphicData uri="http://schemas.openxmlformats.org/drawingml/2006/table">
            <a:tbl>
              <a:tblPr/>
              <a:tblGrid>
                <a:gridCol w="4012200"/>
                <a:gridCol w="1434600"/>
                <a:gridCol w="1147680"/>
                <a:gridCol w="120492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DESCRIPTION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bbe0e3"/>
                      </a:solidFill>
                    </a:lnL>
                    <a:lnR>
                      <a:noFill/>
                    </a:lnR>
                    <a:lnT w="12240">
                      <a:solidFill>
                        <a:srgbClr val="bbe0e3"/>
                      </a:solidFill>
                    </a:lnT>
                    <a:lnB>
                      <a:noFill/>
                    </a:lnB>
                    <a:solidFill>
                      <a:srgbClr val="0927a2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PART NUMBER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bbe0e3"/>
                      </a:solidFill>
                    </a:lnT>
                    <a:lnB>
                      <a:noFill/>
                    </a:lnB>
                    <a:solidFill>
                      <a:srgbClr val="0927a2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LIST PRICE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bbe0e3"/>
                      </a:solidFill>
                    </a:lnT>
                    <a:lnB>
                      <a:noFill/>
                    </a:lnB>
                    <a:solidFill>
                      <a:srgbClr val="0927a2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NORMAL NET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 w="12240">
                      <a:solidFill>
                        <a:srgbClr val="bbe0e3"/>
                      </a:solidFill>
                    </a:lnR>
                    <a:lnT w="12240">
                      <a:solidFill>
                        <a:srgbClr val="bbe0e3"/>
                      </a:solidFill>
                    </a:lnT>
                    <a:lnB>
                      <a:noFill/>
                    </a:lnB>
                    <a:solidFill>
                      <a:srgbClr val="0927a2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RTX 2500PI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bbe0e3"/>
                      </a:solidFill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bbe0e3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17U219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bbe0e3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$3,700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bbe0e3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$2,220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 w="12240">
                      <a:solidFill>
                        <a:srgbClr val="bbe0e3"/>
                      </a:solidFill>
                    </a:lnR>
                    <a:lnT>
                      <a:noFill/>
                    </a:lnT>
                    <a:lnB w="12240">
                      <a:solidFill>
                        <a:srgbClr val="bbe0e3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04" name="Rectangle 6"/>
          <p:cNvSpPr/>
          <p:nvPr/>
        </p:nvSpPr>
        <p:spPr>
          <a:xfrm rot="10800000">
            <a:off x="0" y="990720"/>
            <a:ext cx="7086240" cy="60912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48600" bIns="48600" anchor="ctr" rot="10800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 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2018 US LIST PRICE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05" name="Picture 10" descr="Flag_of_the_United_States.svg.png"/>
          <p:cNvPicPr/>
          <p:nvPr/>
        </p:nvPicPr>
        <p:blipFill>
          <a:blip r:embed="rId1"/>
          <a:stretch/>
        </p:blipFill>
        <p:spPr>
          <a:xfrm>
            <a:off x="5715000" y="304920"/>
            <a:ext cx="1064880" cy="56052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4" descr="RTX 2500PI.png"/>
          <p:cNvPicPr/>
          <p:nvPr/>
        </p:nvPicPr>
        <p:blipFill>
          <a:blip r:embed="rId2"/>
          <a:stretch/>
        </p:blipFill>
        <p:spPr>
          <a:xfrm>
            <a:off x="2966760" y="3011040"/>
            <a:ext cx="3488760" cy="348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Box 43"/>
          <p:cNvSpPr/>
          <p:nvPr/>
        </p:nvSpPr>
        <p:spPr>
          <a:xfrm>
            <a:off x="291600" y="285840"/>
            <a:ext cx="78076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PRODUCT PRICING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1"/>
          <p:cNvSpPr>
            <a:spLocks noGrp="1"/>
          </p:cNvSpPr>
          <p:nvPr>
            <p:ph type="sldNum" idx="19"/>
          </p:nvPr>
        </p:nvSpPr>
        <p:spPr>
          <a:xfrm>
            <a:off x="6959520" y="6639480"/>
            <a:ext cx="2133360" cy="1926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bfbfb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31D02C4-4C50-41EC-9660-8C04EDD48FE1}" type="slidenum">
              <a:rPr b="0" lang="en-US" sz="1200" spc="-1" strike="noStrike">
                <a:solidFill>
                  <a:srgbClr val="bfbfbf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509" name="Table 12"/>
          <p:cNvGraphicFramePr/>
          <p:nvPr/>
        </p:nvGraphicFramePr>
        <p:xfrm>
          <a:off x="429840" y="1941840"/>
          <a:ext cx="7799400" cy="862200"/>
        </p:xfrm>
        <a:graphic>
          <a:graphicData uri="http://schemas.openxmlformats.org/drawingml/2006/table">
            <a:tbl>
              <a:tblPr/>
              <a:tblGrid>
                <a:gridCol w="4012200"/>
                <a:gridCol w="1434600"/>
                <a:gridCol w="1147680"/>
                <a:gridCol w="120492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DESCRIPTION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bbe0e3"/>
                      </a:solidFill>
                    </a:lnL>
                    <a:lnR>
                      <a:noFill/>
                    </a:lnR>
                    <a:lnT w="12240">
                      <a:solidFill>
                        <a:srgbClr val="bbe0e3"/>
                      </a:solidFill>
                    </a:lnT>
                    <a:lnB>
                      <a:noFill/>
                    </a:lnB>
                    <a:solidFill>
                      <a:srgbClr val="0927a2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PART NUMBER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bbe0e3"/>
                      </a:solidFill>
                    </a:lnT>
                    <a:lnB>
                      <a:noFill/>
                    </a:lnB>
                    <a:solidFill>
                      <a:srgbClr val="0927a2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LIST PRICE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bbe0e3"/>
                      </a:solidFill>
                    </a:lnT>
                    <a:lnB>
                      <a:noFill/>
                    </a:lnB>
                    <a:solidFill>
                      <a:srgbClr val="0927a2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NORMAL NET</a:t>
                      </a:r>
                      <a:endParaRPr b="0" lang="en-US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 w="12240">
                      <a:solidFill>
                        <a:srgbClr val="bbe0e3"/>
                      </a:solidFill>
                    </a:lnR>
                    <a:lnT w="12240">
                      <a:solidFill>
                        <a:srgbClr val="bbe0e3"/>
                      </a:solidFill>
                    </a:lnT>
                    <a:lnB>
                      <a:noFill/>
                    </a:lnB>
                    <a:solidFill>
                      <a:srgbClr val="0927a2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RTX 2500PI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bbe0e3"/>
                      </a:solidFill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bbe0e3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17U219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bbe0e3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$4,440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bbe0e3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$2,664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>
                      <a:noFill/>
                    </a:lnL>
                    <a:lnR w="12240">
                      <a:solidFill>
                        <a:srgbClr val="bbe0e3"/>
                      </a:solidFill>
                    </a:lnR>
                    <a:lnT>
                      <a:noFill/>
                    </a:lnT>
                    <a:lnB w="12240">
                      <a:solidFill>
                        <a:srgbClr val="bbe0e3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10" name="Rectangle 6"/>
          <p:cNvSpPr/>
          <p:nvPr/>
        </p:nvSpPr>
        <p:spPr>
          <a:xfrm rot="10800000">
            <a:off x="0" y="990720"/>
            <a:ext cx="7086240" cy="60912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48600" bIns="48600" anchor="ctr" rot="10800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 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2018 CANADA LIST PRICE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11" name="Picture 14" descr="RTX 2500PI.png"/>
          <p:cNvPicPr/>
          <p:nvPr/>
        </p:nvPicPr>
        <p:blipFill>
          <a:blip r:embed="rId1"/>
          <a:stretch/>
        </p:blipFill>
        <p:spPr>
          <a:xfrm>
            <a:off x="2966760" y="3011040"/>
            <a:ext cx="3488760" cy="348876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1" descr="Screen Shot 2017-11-02 at 12.11.57 PM.png"/>
          <p:cNvPicPr/>
          <p:nvPr/>
        </p:nvPicPr>
        <p:blipFill>
          <a:blip r:embed="rId2"/>
          <a:stretch/>
        </p:blipFill>
        <p:spPr>
          <a:xfrm>
            <a:off x="5538600" y="274320"/>
            <a:ext cx="1241280" cy="62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Rectangle 8"/>
          <p:cNvSpPr/>
          <p:nvPr/>
        </p:nvSpPr>
        <p:spPr>
          <a:xfrm>
            <a:off x="534960" y="1652760"/>
            <a:ext cx="4366800" cy="431856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514" name="Text Box 2"/>
          <p:cNvSpPr/>
          <p:nvPr/>
        </p:nvSpPr>
        <p:spPr>
          <a:xfrm>
            <a:off x="533520" y="1874880"/>
            <a:ext cx="8610120" cy="373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6840" rIns="96840" tIns="48600" bIns="48600" anchor="t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en-US" sz="1400" spc="-1" strike="noStrike" cap="all">
                <a:solidFill>
                  <a:srgbClr val="000000"/>
                </a:solidFill>
                <a:latin typeface="Arial"/>
                <a:ea typeface="ＭＳ Ｐゴシック"/>
              </a:rPr>
              <a:t>GLOBAL Product Launch: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Aft>
                <a:spcPts val="601"/>
              </a:spcAft>
              <a:buClr>
                <a:srgbClr val="0000ff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NA January 2018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en-US" sz="1400" spc="-1" strike="noStrike" cap="all">
                <a:solidFill>
                  <a:srgbClr val="000000"/>
                </a:solidFill>
                <a:latin typeface="Arial"/>
                <a:ea typeface="ヒラギノ角ゴ Pro W3"/>
              </a:rPr>
              <a:t>Product Introduction: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Aft>
                <a:spcPts val="601"/>
              </a:spcAft>
              <a:buClr>
                <a:srgbClr val="0000ff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Texture Shows throughout the world - 2018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en-US" sz="1400" spc="-1" strike="noStrike" cap="all">
                <a:solidFill>
                  <a:srgbClr val="000000"/>
                </a:solidFill>
                <a:latin typeface="Arial"/>
                <a:ea typeface="ヒラギノ角ゴ Pro W3"/>
              </a:rPr>
              <a:t>Product Tech Tour Events: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Aft>
                <a:spcPts val="601"/>
              </a:spcAft>
              <a:buClr>
                <a:srgbClr val="0000ff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Throughout 2018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en-US" sz="1400" spc="-1" strike="noStrike" cap="all">
                <a:solidFill>
                  <a:srgbClr val="000000"/>
                </a:solidFill>
                <a:latin typeface="Arial"/>
                <a:ea typeface="ヒラギノ角ゴ Pro W3"/>
              </a:rPr>
              <a:t>LAUNCH MATERIALS: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Aft>
                <a:spcPts val="601"/>
              </a:spcAft>
              <a:buClr>
                <a:srgbClr val="0000ff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Brochures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Aft>
                <a:spcPts val="601"/>
              </a:spcAft>
              <a:buClr>
                <a:srgbClr val="0000ff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Manuals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Aft>
                <a:spcPts val="601"/>
              </a:spcAft>
              <a:buClr>
                <a:srgbClr val="0000ff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Sales Videos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Aft>
                <a:spcPts val="601"/>
              </a:spcAft>
              <a:buClr>
                <a:srgbClr val="0000ff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Website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Aft>
                <a:spcPts val="601"/>
              </a:spcAft>
              <a:buClr>
                <a:srgbClr val="0000ff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Updated Graco Sales Book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1"/>
          <p:cNvSpPr>
            <a:spLocks noGrp="1"/>
          </p:cNvSpPr>
          <p:nvPr>
            <p:ph type="sldNum" idx="20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C5DC339-0A62-44D3-8A66-A8454E7276BD}" type="slidenum">
              <a:rPr b="0" lang="en-US" sz="1000" spc="-1" strike="noStrike">
                <a:solidFill>
                  <a:srgbClr val="ffffff"/>
                </a:solidFill>
                <a:latin typeface="Arial"/>
                <a:ea typeface="ヒラギノ角ゴ Pro W3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6" name="TextBox 10"/>
          <p:cNvSpPr/>
          <p:nvPr/>
        </p:nvSpPr>
        <p:spPr>
          <a:xfrm>
            <a:off x="216000" y="55440"/>
            <a:ext cx="7806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LAUNCH INFORMATION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7" name="Picture 12" descr="Screen Shot 2016-11-28 at 11.08.02 AM.png"/>
          <p:cNvPicPr/>
          <p:nvPr/>
        </p:nvPicPr>
        <p:blipFill>
          <a:blip r:embed="rId1"/>
          <a:stretch/>
        </p:blipFill>
        <p:spPr>
          <a:xfrm>
            <a:off x="2910600" y="5197680"/>
            <a:ext cx="901080" cy="119808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13" descr="Screen Shot 2016-11-28 at 11.09.32 AM.png"/>
          <p:cNvPicPr/>
          <p:nvPr/>
        </p:nvPicPr>
        <p:blipFill>
          <a:blip r:embed="rId2"/>
          <a:stretch/>
        </p:blipFill>
        <p:spPr>
          <a:xfrm>
            <a:off x="4058640" y="5516280"/>
            <a:ext cx="965160" cy="878040"/>
          </a:xfrm>
          <a:prstGeom prst="rect">
            <a:avLst/>
          </a:prstGeom>
          <a:ln w="9525">
            <a:solidFill>
              <a:srgbClr val="7f7f7f"/>
            </a:solidFill>
            <a:miter/>
          </a:ln>
        </p:spPr>
      </p:pic>
      <p:pic>
        <p:nvPicPr>
          <p:cNvPr id="519" name="Picture 14" descr="RTX 2500PI.png"/>
          <p:cNvPicPr/>
          <p:nvPr/>
        </p:nvPicPr>
        <p:blipFill>
          <a:blip r:embed="rId3"/>
          <a:stretch/>
        </p:blipFill>
        <p:spPr>
          <a:xfrm>
            <a:off x="4565160" y="1680120"/>
            <a:ext cx="4972680" cy="4972680"/>
          </a:xfrm>
          <a:prstGeom prst="rect">
            <a:avLst/>
          </a:prstGeom>
          <a:ln w="0">
            <a:noFill/>
          </a:ln>
        </p:spPr>
      </p:pic>
      <p:sp>
        <p:nvSpPr>
          <p:cNvPr id="520" name="Rectangle 9"/>
          <p:cNvSpPr/>
          <p:nvPr/>
        </p:nvSpPr>
        <p:spPr>
          <a:xfrm>
            <a:off x="0" y="1140480"/>
            <a:ext cx="7808040" cy="621720"/>
          </a:xfrm>
          <a:prstGeom prst="rect">
            <a:avLst/>
          </a:prstGeom>
          <a:solidFill>
            <a:srgbClr val="001d9a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521" name="TextBox 10"/>
          <p:cNvSpPr/>
          <p:nvPr/>
        </p:nvSpPr>
        <p:spPr>
          <a:xfrm>
            <a:off x="391680" y="1078200"/>
            <a:ext cx="75780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TEXSPRAY RTX 2500</a:t>
            </a: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PI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2" name="Picture 11" descr="anniversary.png"/>
          <p:cNvPicPr/>
          <p:nvPr/>
        </p:nvPicPr>
        <p:blipFill>
          <a:blip r:embed="rId4"/>
          <a:stretch/>
        </p:blipFill>
        <p:spPr>
          <a:xfrm>
            <a:off x="6640920" y="1439280"/>
            <a:ext cx="2961000" cy="296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sldNum" idx="21"/>
          </p:nvPr>
        </p:nvSpPr>
        <p:spPr>
          <a:xfrm>
            <a:off x="13493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9CC7D5E-7801-47C0-AEE8-E438093BAEE9}" type="slidenum">
              <a:rPr b="0" lang="en-US" sz="1000" spc="-1" strike="noStrike">
                <a:solidFill>
                  <a:srgbClr val="ffffff"/>
                </a:solidFill>
                <a:latin typeface="Arial"/>
                <a:ea typeface="ヒラギノ角ゴ Pro W3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4" name="Rectangle 5"/>
          <p:cNvSpPr/>
          <p:nvPr/>
        </p:nvSpPr>
        <p:spPr>
          <a:xfrm>
            <a:off x="6664320" y="176040"/>
            <a:ext cx="2260080" cy="1841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525" name="Picture 1" descr="Questions?.jpg"/>
          <p:cNvPicPr/>
          <p:nvPr/>
        </p:nvPicPr>
        <p:blipFill>
          <a:blip r:embed="rId1"/>
          <a:stretch/>
        </p:blipFill>
        <p:spPr>
          <a:xfrm>
            <a:off x="0" y="-538920"/>
            <a:ext cx="9143640" cy="71449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7" descr="q2.png"/>
          <p:cNvPicPr/>
          <p:nvPr/>
        </p:nvPicPr>
        <p:blipFill>
          <a:blip r:embed="rId2"/>
          <a:stretch/>
        </p:blipFill>
        <p:spPr>
          <a:xfrm rot="1089600">
            <a:off x="3486240" y="1699560"/>
            <a:ext cx="5760000" cy="153576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8" descr="GracoLogo_white.eps"/>
          <p:cNvPicPr/>
          <p:nvPr/>
        </p:nvPicPr>
        <p:blipFill>
          <a:blip r:embed="rId3"/>
          <a:stretch/>
        </p:blipFill>
        <p:spPr>
          <a:xfrm>
            <a:off x="7527960" y="172440"/>
            <a:ext cx="1130040" cy="123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4" name="Straight Connector 40"/>
          <p:cNvCxnSpPr/>
          <p:nvPr/>
        </p:nvCxnSpPr>
        <p:spPr>
          <a:xfrm>
            <a:off x="2783880" y="1801440"/>
            <a:ext cx="360" cy="403560"/>
          </a:xfrm>
          <a:prstGeom prst="straightConnector1">
            <a:avLst/>
          </a:prstGeom>
          <a:ln w="41275">
            <a:solidFill>
              <a:srgbClr val="d9d9d9"/>
            </a:solidFill>
            <a:round/>
          </a:ln>
        </p:spPr>
      </p:cxnSp>
      <p:cxnSp>
        <p:nvCxnSpPr>
          <p:cNvPr id="295" name="Straight Connector 23"/>
          <p:cNvCxnSpPr/>
          <p:nvPr/>
        </p:nvCxnSpPr>
        <p:spPr>
          <a:xfrm>
            <a:off x="867600" y="1758600"/>
            <a:ext cx="360" cy="444960"/>
          </a:xfrm>
          <a:prstGeom prst="straightConnector1">
            <a:avLst/>
          </a:prstGeom>
          <a:ln w="41275">
            <a:solidFill>
              <a:srgbClr val="d9d9d9"/>
            </a:solidFill>
            <a:round/>
          </a:ln>
        </p:spPr>
      </p:cxnSp>
      <p:cxnSp>
        <p:nvCxnSpPr>
          <p:cNvPr id="296" name="Straight Connector 22"/>
          <p:cNvCxnSpPr/>
          <p:nvPr/>
        </p:nvCxnSpPr>
        <p:spPr>
          <a:xfrm>
            <a:off x="4797000" y="1758600"/>
            <a:ext cx="360" cy="403920"/>
          </a:xfrm>
          <a:prstGeom prst="straightConnector1">
            <a:avLst/>
          </a:prstGeom>
          <a:ln w="41275">
            <a:solidFill>
              <a:srgbClr val="d9d9d9"/>
            </a:solidFill>
            <a:round/>
          </a:ln>
        </p:spPr>
      </p:cxnSp>
      <p:sp>
        <p:nvSpPr>
          <p:cNvPr id="297" name="TextBox 1"/>
          <p:cNvSpPr/>
          <p:nvPr/>
        </p:nvSpPr>
        <p:spPr>
          <a:xfrm>
            <a:off x="216000" y="55440"/>
            <a:ext cx="7806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HISTORY OF RTX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Rectangle 4"/>
          <p:cNvSpPr/>
          <p:nvPr/>
        </p:nvSpPr>
        <p:spPr>
          <a:xfrm>
            <a:off x="895320" y="1879560"/>
            <a:ext cx="7245360" cy="4536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53535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299" name="TextBox 25"/>
          <p:cNvSpPr/>
          <p:nvPr/>
        </p:nvSpPr>
        <p:spPr>
          <a:xfrm>
            <a:off x="489960" y="1324080"/>
            <a:ext cx="759960" cy="30276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2003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TextBox 26"/>
          <p:cNvSpPr/>
          <p:nvPr/>
        </p:nvSpPr>
        <p:spPr>
          <a:xfrm>
            <a:off x="4403520" y="1328760"/>
            <a:ext cx="759960" cy="30276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2007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27"/>
          <p:cNvSpPr/>
          <p:nvPr/>
        </p:nvSpPr>
        <p:spPr>
          <a:xfrm>
            <a:off x="2414520" y="1335240"/>
            <a:ext cx="758520" cy="30276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2004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Isosceles Triangle 31"/>
          <p:cNvSpPr/>
          <p:nvPr/>
        </p:nvSpPr>
        <p:spPr>
          <a:xfrm flipV="1">
            <a:off x="2406600" y="1647000"/>
            <a:ext cx="755280" cy="325080"/>
          </a:xfrm>
          <a:prstGeom prst="triangl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03" name="Isosceles Triangle 32"/>
          <p:cNvSpPr/>
          <p:nvPr/>
        </p:nvSpPr>
        <p:spPr>
          <a:xfrm flipV="1">
            <a:off x="4416120" y="1642320"/>
            <a:ext cx="755280" cy="325080"/>
          </a:xfrm>
          <a:prstGeom prst="triangl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04" name="Isosceles Triangle 33"/>
          <p:cNvSpPr/>
          <p:nvPr/>
        </p:nvSpPr>
        <p:spPr>
          <a:xfrm flipV="1">
            <a:off x="488520" y="1642320"/>
            <a:ext cx="755280" cy="325080"/>
          </a:xfrm>
          <a:prstGeom prst="triangl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05" name="PlaceHolder 1"/>
          <p:cNvSpPr>
            <a:spLocks noGrp="1"/>
          </p:cNvSpPr>
          <p:nvPr>
            <p:ph type="sldNum" idx="11"/>
          </p:nvPr>
        </p:nvSpPr>
        <p:spPr>
          <a:xfrm>
            <a:off x="7010280" y="649296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7f7f7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3ACF1A4-A5CE-4DE2-9F65-4321AF623B94}" type="slidenum">
              <a:rPr b="0" lang="en-US" sz="1200" spc="-1" strike="noStrike">
                <a:solidFill>
                  <a:srgbClr val="7f7f7f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306" name="Straight Connector 37"/>
          <p:cNvCxnSpPr/>
          <p:nvPr/>
        </p:nvCxnSpPr>
        <p:spPr>
          <a:xfrm>
            <a:off x="7605000" y="1765080"/>
            <a:ext cx="360" cy="403560"/>
          </a:xfrm>
          <a:prstGeom prst="straightConnector1">
            <a:avLst/>
          </a:prstGeom>
          <a:ln w="41275">
            <a:solidFill>
              <a:srgbClr val="d9d9d9"/>
            </a:solidFill>
            <a:round/>
          </a:ln>
        </p:spPr>
      </p:cxnSp>
      <p:sp>
        <p:nvSpPr>
          <p:cNvPr id="307" name="TextBox 26"/>
          <p:cNvSpPr/>
          <p:nvPr/>
        </p:nvSpPr>
        <p:spPr>
          <a:xfrm>
            <a:off x="7211520" y="1334880"/>
            <a:ext cx="759960" cy="30276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2016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Isosceles Triangle 39"/>
          <p:cNvSpPr/>
          <p:nvPr/>
        </p:nvSpPr>
        <p:spPr>
          <a:xfrm flipV="1">
            <a:off x="7224120" y="1648440"/>
            <a:ext cx="755280" cy="325080"/>
          </a:xfrm>
          <a:prstGeom prst="triangl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09" name="TextBox 2"/>
          <p:cNvSpPr/>
          <p:nvPr/>
        </p:nvSpPr>
        <p:spPr>
          <a:xfrm>
            <a:off x="-64080" y="3388320"/>
            <a:ext cx="1772280" cy="59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Introduction of RotoFlex Technology!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0" name="Picture 4" descr="RTX 750.png"/>
          <p:cNvPicPr/>
          <p:nvPr/>
        </p:nvPicPr>
        <p:blipFill>
          <a:blip r:embed="rId1"/>
          <a:stretch/>
        </p:blipFill>
        <p:spPr>
          <a:xfrm>
            <a:off x="73080" y="2236680"/>
            <a:ext cx="808200" cy="924840"/>
          </a:xfrm>
          <a:prstGeom prst="rect">
            <a:avLst/>
          </a:prstGeom>
          <a:ln w="0">
            <a:noFill/>
          </a:ln>
        </p:spPr>
      </p:pic>
      <p:sp>
        <p:nvSpPr>
          <p:cNvPr id="311" name="TextBox 24"/>
          <p:cNvSpPr/>
          <p:nvPr/>
        </p:nvSpPr>
        <p:spPr>
          <a:xfrm>
            <a:off x="-347040" y="3103560"/>
            <a:ext cx="149796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750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TextBox 25"/>
          <p:cNvSpPr/>
          <p:nvPr/>
        </p:nvSpPr>
        <p:spPr>
          <a:xfrm>
            <a:off x="356400" y="310176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1000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3" name="Picture 7" descr="RTX 1000.jpg"/>
          <p:cNvPicPr/>
          <p:nvPr/>
        </p:nvPicPr>
        <p:blipFill>
          <a:blip r:embed="rId2"/>
          <a:stretch/>
        </p:blipFill>
        <p:spPr>
          <a:xfrm>
            <a:off x="831240" y="2249280"/>
            <a:ext cx="699840" cy="8474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0" descr="C:\My Documents\Marketing\Pictures\Texture\RotoFlexCylinderBlue.jpg"/>
          <p:cNvPicPr/>
          <p:nvPr/>
        </p:nvPicPr>
        <p:blipFill>
          <a:blip r:embed="rId3"/>
          <a:srcRect l="15997" t="0" r="15657" b="33343"/>
          <a:stretch/>
        </p:blipFill>
        <p:spPr>
          <a:xfrm>
            <a:off x="356040" y="4138920"/>
            <a:ext cx="1002960" cy="1392840"/>
          </a:xfrm>
          <a:prstGeom prst="rect">
            <a:avLst/>
          </a:prstGeom>
          <a:ln w="0">
            <a:noFill/>
          </a:ln>
        </p:spPr>
      </p:pic>
      <p:sp>
        <p:nvSpPr>
          <p:cNvPr id="315" name="TextBox 47"/>
          <p:cNvSpPr/>
          <p:nvPr/>
        </p:nvSpPr>
        <p:spPr>
          <a:xfrm>
            <a:off x="1824120" y="3106440"/>
            <a:ext cx="1894680" cy="176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1500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601"/>
              </a:spcBef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Soft-Start Technology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Tool-less Pump Removal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New Standard in Performance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6" name="Picture 1026" descr=""/>
          <p:cNvPicPr/>
          <p:nvPr/>
        </p:nvPicPr>
        <p:blipFill>
          <a:blip r:embed="rId4"/>
          <a:stretch/>
        </p:blipFill>
        <p:spPr>
          <a:xfrm>
            <a:off x="2463120" y="2211120"/>
            <a:ext cx="626040" cy="90576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4" descr="RTX 900.jpg"/>
          <p:cNvPicPr/>
          <p:nvPr/>
        </p:nvPicPr>
        <p:blipFill>
          <a:blip r:embed="rId5"/>
          <a:stretch/>
        </p:blipFill>
        <p:spPr>
          <a:xfrm>
            <a:off x="4395960" y="2097720"/>
            <a:ext cx="718920" cy="9716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7" descr=""/>
          <p:cNvPicPr/>
          <p:nvPr/>
        </p:nvPicPr>
        <p:blipFill>
          <a:blip r:embed="rId6"/>
          <a:stretch/>
        </p:blipFill>
        <p:spPr>
          <a:xfrm>
            <a:off x="3839040" y="2404800"/>
            <a:ext cx="578880" cy="6282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" descr="RTX 1250.jpg"/>
          <p:cNvPicPr/>
          <p:nvPr/>
        </p:nvPicPr>
        <p:blipFill>
          <a:blip r:embed="rId7"/>
          <a:stretch/>
        </p:blipFill>
        <p:spPr>
          <a:xfrm>
            <a:off x="5126760" y="2101680"/>
            <a:ext cx="693360" cy="965880"/>
          </a:xfrm>
          <a:prstGeom prst="rect">
            <a:avLst/>
          </a:prstGeom>
          <a:ln w="0">
            <a:noFill/>
          </a:ln>
        </p:spPr>
      </p:pic>
      <p:sp>
        <p:nvSpPr>
          <p:cNvPr id="320" name="TextBox 25"/>
          <p:cNvSpPr/>
          <p:nvPr/>
        </p:nvSpPr>
        <p:spPr>
          <a:xfrm>
            <a:off x="4656960" y="309888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1250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TextBox 25"/>
          <p:cNvSpPr/>
          <p:nvPr/>
        </p:nvSpPr>
        <p:spPr>
          <a:xfrm>
            <a:off x="3356640" y="309600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650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TextBox 25"/>
          <p:cNvSpPr/>
          <p:nvPr/>
        </p:nvSpPr>
        <p:spPr>
          <a:xfrm>
            <a:off x="3956760" y="309312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900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Box 33"/>
          <p:cNvSpPr/>
          <p:nvPr/>
        </p:nvSpPr>
        <p:spPr>
          <a:xfrm>
            <a:off x="3672360" y="3436560"/>
            <a:ext cx="2168280" cy="91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RotoFlex II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New Smaller/Lighter Design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Higher performance 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4" name="Picture 56" descr="RTX_5500_PX_3.jpg"/>
          <p:cNvPicPr/>
          <p:nvPr/>
        </p:nvPicPr>
        <p:blipFill>
          <a:blip r:embed="rId8"/>
          <a:stretch/>
        </p:blipFill>
        <p:spPr>
          <a:xfrm>
            <a:off x="7752600" y="3398760"/>
            <a:ext cx="576360" cy="82548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57" descr="RTX_5000_PX_3.jpg"/>
          <p:cNvPicPr/>
          <p:nvPr/>
        </p:nvPicPr>
        <p:blipFill>
          <a:blip r:embed="rId9"/>
          <a:stretch/>
        </p:blipFill>
        <p:spPr>
          <a:xfrm>
            <a:off x="6899040" y="3438360"/>
            <a:ext cx="618840" cy="8478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58" descr="RTX_5000_PI_3.jpg"/>
          <p:cNvPicPr/>
          <p:nvPr/>
        </p:nvPicPr>
        <p:blipFill>
          <a:blip r:embed="rId10"/>
          <a:stretch/>
        </p:blipFill>
        <p:spPr>
          <a:xfrm>
            <a:off x="8098200" y="2107080"/>
            <a:ext cx="825480" cy="9622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59" descr="RTX_2000_PI_3.jpg"/>
          <p:cNvPicPr/>
          <p:nvPr/>
        </p:nvPicPr>
        <p:blipFill>
          <a:blip r:embed="rId11"/>
          <a:stretch/>
        </p:blipFill>
        <p:spPr>
          <a:xfrm>
            <a:off x="7529760" y="2238480"/>
            <a:ext cx="516240" cy="82548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5" descr="RTX_1400_SI_3.jpg"/>
          <p:cNvPicPr/>
          <p:nvPr/>
        </p:nvPicPr>
        <p:blipFill>
          <a:blip r:embed="rId12"/>
          <a:stretch/>
        </p:blipFill>
        <p:spPr>
          <a:xfrm>
            <a:off x="6627240" y="2223000"/>
            <a:ext cx="733680" cy="834840"/>
          </a:xfrm>
          <a:prstGeom prst="rect">
            <a:avLst/>
          </a:prstGeom>
          <a:ln w="0">
            <a:noFill/>
          </a:ln>
        </p:spPr>
      </p:pic>
      <p:sp>
        <p:nvSpPr>
          <p:cNvPr id="329" name="TextBox 25"/>
          <p:cNvSpPr/>
          <p:nvPr/>
        </p:nvSpPr>
        <p:spPr>
          <a:xfrm>
            <a:off x="5942520" y="309600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1400SI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TextBox 25"/>
          <p:cNvSpPr/>
          <p:nvPr/>
        </p:nvSpPr>
        <p:spPr>
          <a:xfrm>
            <a:off x="6822360" y="310212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2000PI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TextBox 25"/>
          <p:cNvSpPr/>
          <p:nvPr/>
        </p:nvSpPr>
        <p:spPr>
          <a:xfrm>
            <a:off x="7660080" y="309024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5000PI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TextBox 25"/>
          <p:cNvSpPr/>
          <p:nvPr/>
        </p:nvSpPr>
        <p:spPr>
          <a:xfrm>
            <a:off x="6195240" y="431136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5000PX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TextBox 25"/>
          <p:cNvSpPr/>
          <p:nvPr/>
        </p:nvSpPr>
        <p:spPr>
          <a:xfrm>
            <a:off x="7224840" y="4308480"/>
            <a:ext cx="16570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RTX 5500PX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TextBox 33"/>
          <p:cNvSpPr/>
          <p:nvPr/>
        </p:nvSpPr>
        <p:spPr>
          <a:xfrm>
            <a:off x="6580800" y="4849920"/>
            <a:ext cx="2168280" cy="156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SmartStart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MaxPower DC Motor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WideTex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Segmented Interior and Exterior Models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n-US" sz="1100" spc="-1" strike="noStrike">
                <a:solidFill>
                  <a:srgbClr val="595959"/>
                </a:solidFill>
                <a:latin typeface="Arial"/>
                <a:ea typeface="ヒラギノ角ゴ Pro W3"/>
              </a:rPr>
              <a:t>Breakthrough Performance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5" name="Straight Connector 2"/>
          <p:cNvCxnSpPr/>
          <p:nvPr/>
        </p:nvCxnSpPr>
        <p:spPr>
          <a:xfrm>
            <a:off x="1936800" y="1936800"/>
            <a:ext cx="360" cy="4248720"/>
          </a:xfrm>
          <a:prstGeom prst="straightConnector1">
            <a:avLst/>
          </a:prstGeom>
          <a:ln w="3175">
            <a:solidFill>
              <a:srgbClr val="000000">
                <a:alpha val="17000"/>
              </a:srgbClr>
            </a:solidFill>
            <a:round/>
          </a:ln>
        </p:spPr>
      </p:cxnSp>
      <p:cxnSp>
        <p:nvCxnSpPr>
          <p:cNvPr id="336" name="Straight Connector 2"/>
          <p:cNvCxnSpPr/>
          <p:nvPr/>
        </p:nvCxnSpPr>
        <p:spPr>
          <a:xfrm>
            <a:off x="3587760" y="1933920"/>
            <a:ext cx="360" cy="4248720"/>
          </a:xfrm>
          <a:prstGeom prst="straightConnector1">
            <a:avLst/>
          </a:prstGeom>
          <a:ln w="3175">
            <a:solidFill>
              <a:srgbClr val="000000">
                <a:alpha val="17000"/>
              </a:srgbClr>
            </a:solidFill>
            <a:round/>
          </a:ln>
        </p:spPr>
      </p:cxnSp>
      <p:cxnSp>
        <p:nvCxnSpPr>
          <p:cNvPr id="337" name="Straight Connector 2"/>
          <p:cNvCxnSpPr/>
          <p:nvPr/>
        </p:nvCxnSpPr>
        <p:spPr>
          <a:xfrm>
            <a:off x="6219360" y="1933920"/>
            <a:ext cx="360" cy="4248720"/>
          </a:xfrm>
          <a:prstGeom prst="straightConnector1">
            <a:avLst/>
          </a:prstGeom>
          <a:ln w="3175">
            <a:solidFill>
              <a:srgbClr val="000000">
                <a:alpha val="17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Box 1"/>
          <p:cNvSpPr/>
          <p:nvPr/>
        </p:nvSpPr>
        <p:spPr>
          <a:xfrm>
            <a:off x="215280" y="-18000"/>
            <a:ext cx="780768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BACKGROUND</a:t>
            </a:r>
            <a:r>
              <a:rPr b="1" lang="en-US" sz="4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Rectangle 17"/>
          <p:cNvSpPr/>
          <p:nvPr/>
        </p:nvSpPr>
        <p:spPr>
          <a:xfrm>
            <a:off x="0" y="3941280"/>
            <a:ext cx="8224920" cy="476640"/>
          </a:xfrm>
          <a:prstGeom prst="rect">
            <a:avLst/>
          </a:prstGeom>
          <a:solidFill>
            <a:srgbClr val="001d9a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40" name="TextBox 18"/>
          <p:cNvSpPr/>
          <p:nvPr/>
        </p:nvSpPr>
        <p:spPr>
          <a:xfrm>
            <a:off x="391680" y="3796920"/>
            <a:ext cx="75780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STRATEGY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1"/>
          <p:cNvSpPr>
            <a:spLocks noGrp="1"/>
          </p:cNvSpPr>
          <p:nvPr>
            <p:ph type="sldNum" idx="12"/>
          </p:nvPr>
        </p:nvSpPr>
        <p:spPr>
          <a:xfrm>
            <a:off x="7005240" y="650448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08080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199C107-381D-4E9A-9A28-911F5AC5A2C8}" type="slidenum">
              <a:rPr b="0" lang="en-US" sz="1200" spc="-1" strike="noStrike">
                <a:solidFill>
                  <a:srgbClr val="80808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2" name="Content Placeholder 2"/>
          <p:cNvSpPr/>
          <p:nvPr/>
        </p:nvSpPr>
        <p:spPr>
          <a:xfrm>
            <a:off x="243720" y="1314720"/>
            <a:ext cx="6501960" cy="487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87280" indent="-287280"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buClr>
                <a:srgbClr val="0033ab"/>
              </a:buClr>
              <a:buFont typeface="Symbol" charset="2"/>
              <a:buChar char=""/>
            </a:pPr>
            <a:r>
              <a:rPr b="0" lang="en-US" sz="16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Since launch in 2003, RTX has proven to be the sprayer of choice for contractors applying interior texture finishes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7280" indent="-287280"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buClr>
                <a:srgbClr val="0033ab"/>
              </a:buClr>
              <a:buFont typeface="Symbol" charset="2"/>
              <a:buChar char=""/>
            </a:pPr>
            <a:r>
              <a:rPr b="0" lang="en-US" sz="16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Launch of new line-up in 2016 offered huge performance gains, valuable features and superior finishing capability, but we </a:t>
            </a:r>
            <a:r>
              <a:rPr b="1" lang="en-US" sz="16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LEFT A HUGE GAP </a:t>
            </a:r>
            <a:r>
              <a:rPr b="0" lang="en-US" sz="16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in performance and price between the RTX 2000PI and RTX 5000PI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281"/>
              </a:spcBef>
              <a:spcAft>
                <a:spcPts val="349"/>
              </a:spcAft>
              <a:buClr>
                <a:srgbClr val="0033ab"/>
              </a:buClr>
              <a:buFont typeface="Arial"/>
              <a:buChar char="–"/>
            </a:pPr>
            <a:r>
              <a:rPr b="0" lang="en-US" sz="14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Contractors want an interior unit which is more forgiving with heavy-bodied materials (like the RTX 5000PI), but is closer to size and price to RTX 2000PI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3960">
              <a:lnSpc>
                <a:spcPct val="100000"/>
              </a:lnSpc>
              <a:spcBef>
                <a:spcPts val="139"/>
              </a:spcBef>
              <a:spcAft>
                <a:spcPts val="176"/>
              </a:spcAft>
              <a:tabLst>
                <a:tab algn="l" pos="0"/>
              </a:tabLst>
            </a:pPr>
            <a:endParaRPr b="0" lang="en-US" sz="700" spc="-1" strike="noStrike">
              <a:solidFill>
                <a:srgbClr val="000000"/>
              </a:solidFill>
              <a:latin typeface="Arial"/>
            </a:endParaRPr>
          </a:p>
          <a:p>
            <a:pPr marL="453960">
              <a:lnSpc>
                <a:spcPct val="100000"/>
              </a:lnSpc>
              <a:spcBef>
                <a:spcPts val="221"/>
              </a:spcBef>
              <a:spcAft>
                <a:spcPts val="275"/>
              </a:spcAft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spcAft>
                <a:spcPts val="451"/>
              </a:spcAft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tabLst>
                <a:tab algn="l" pos="0"/>
              </a:tabLst>
            </a:pPr>
            <a:r>
              <a:rPr b="0" lang="en-US" sz="1600" spc="-1" strike="noStrike" cap="all">
                <a:solidFill>
                  <a:srgbClr val="414141"/>
                </a:solidFill>
                <a:latin typeface="Arial"/>
                <a:ea typeface="ＭＳ Ｐゴシック"/>
              </a:rPr>
              <a:t>Launch new RTX 2500PI to fill a Price and Performance gap in current lineup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buClr>
                <a:srgbClr val="0033ab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16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Offer as “cross-over” unit offering: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453960"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buClr>
                <a:srgbClr val="0033ab"/>
              </a:buClr>
              <a:buFont typeface="Arial"/>
              <a:buChar char="–"/>
              <a:tabLst>
                <a:tab algn="l" pos="0"/>
              </a:tabLst>
            </a:pPr>
            <a:r>
              <a:rPr b="0" lang="en-US" sz="16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Size of a smaller machine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453960"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buClr>
                <a:srgbClr val="0033ab"/>
              </a:buClr>
              <a:buFont typeface="Arial"/>
              <a:buChar char="–"/>
              <a:tabLst>
                <a:tab algn="l" pos="0"/>
              </a:tabLst>
            </a:pPr>
            <a:r>
              <a:rPr b="0" lang="en-US" sz="16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Performance of a larger machine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453960">
              <a:lnSpc>
                <a:spcPct val="100000"/>
              </a:lnSpc>
              <a:spcBef>
                <a:spcPts val="320"/>
              </a:spcBef>
              <a:spcAft>
                <a:spcPts val="400"/>
              </a:spcAft>
              <a:buClr>
                <a:srgbClr val="0033ab"/>
              </a:buClr>
              <a:buFont typeface="Arial"/>
              <a:buChar char="–"/>
              <a:tabLst>
                <a:tab algn="l" pos="0"/>
              </a:tabLst>
            </a:pPr>
            <a:r>
              <a:rPr b="0" lang="en-US" sz="16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Priced positioned between small and large machines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0" lang="en-US" sz="2400" spc="-1" strike="noStrike">
                <a:solidFill>
                  <a:srgbClr val="414141"/>
                </a:solidFill>
                <a:latin typeface="Arial"/>
                <a:ea typeface="ＭＳ Ｐゴシック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ctangle 19"/>
          <p:cNvSpPr/>
          <p:nvPr/>
        </p:nvSpPr>
        <p:spPr>
          <a:xfrm>
            <a:off x="0" y="1135440"/>
            <a:ext cx="6252480" cy="156600"/>
          </a:xfrm>
          <a:prstGeom prst="rect">
            <a:avLst/>
          </a:prstGeom>
          <a:solidFill>
            <a:srgbClr val="001d9a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pic>
        <p:nvPicPr>
          <p:cNvPr id="344" name="Picture 8" descr="anniversary.png"/>
          <p:cNvPicPr/>
          <p:nvPr/>
        </p:nvPicPr>
        <p:blipFill>
          <a:blip r:embed="rId1"/>
          <a:stretch/>
        </p:blipFill>
        <p:spPr>
          <a:xfrm>
            <a:off x="6252480" y="3955320"/>
            <a:ext cx="2961000" cy="296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Box 31"/>
          <p:cNvSpPr/>
          <p:nvPr/>
        </p:nvSpPr>
        <p:spPr>
          <a:xfrm>
            <a:off x="216000" y="-17640"/>
            <a:ext cx="7806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</a:rPr>
              <a:t>APPLICATIONS/MATERIALS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6" name="Group 46"/>
          <p:cNvGrpSpPr/>
          <p:nvPr/>
        </p:nvGrpSpPr>
        <p:grpSpPr>
          <a:xfrm>
            <a:off x="298440" y="201600"/>
            <a:ext cx="4617720" cy="4246560"/>
            <a:chOff x="298440" y="201600"/>
            <a:chExt cx="4617720" cy="4246560"/>
          </a:xfrm>
        </p:grpSpPr>
        <p:pic>
          <p:nvPicPr>
            <p:cNvPr id="347" name="Picture 21" descr="Screen Shot 2016-05-02 at 8.47.09 AM.png"/>
            <p:cNvPicPr/>
            <p:nvPr/>
          </p:nvPicPr>
          <p:blipFill>
            <a:blip r:embed="rId1"/>
            <a:srcRect l="0" t="-67825" r="0" b="67825"/>
            <a:stretch/>
          </p:blipFill>
          <p:spPr>
            <a:xfrm>
              <a:off x="774000" y="201600"/>
              <a:ext cx="2028960" cy="1893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8" name="Picture 23" descr="Screen Shot 2016-05-02 at 8.47.37 AM.png"/>
            <p:cNvPicPr/>
            <p:nvPr/>
          </p:nvPicPr>
          <p:blipFill>
            <a:blip r:embed="rId2"/>
            <a:srcRect l="0" t="-72232" r="0" b="72232"/>
            <a:stretch/>
          </p:blipFill>
          <p:spPr>
            <a:xfrm>
              <a:off x="784440" y="755640"/>
              <a:ext cx="2018520" cy="189324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349" name="Group 14"/>
            <p:cNvGrpSpPr/>
            <p:nvPr/>
          </p:nvGrpSpPr>
          <p:grpSpPr>
            <a:xfrm>
              <a:off x="298440" y="1398600"/>
              <a:ext cx="4617720" cy="3049560"/>
              <a:chOff x="298440" y="1398600"/>
              <a:chExt cx="4617720" cy="3049560"/>
            </a:xfrm>
          </p:grpSpPr>
          <p:pic>
            <p:nvPicPr>
              <p:cNvPr id="350" name="Picture 25" descr="Screen Shot 2016-05-02 at 8.48.13 AM.png"/>
              <p:cNvPicPr/>
              <p:nvPr/>
            </p:nvPicPr>
            <p:blipFill>
              <a:blip r:embed="rId3"/>
              <a:srcRect l="0" t="-68740" r="0" b="68740"/>
              <a:stretch/>
            </p:blipFill>
            <p:spPr>
              <a:xfrm>
                <a:off x="784440" y="1398600"/>
                <a:ext cx="2018520" cy="18572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51" name="Picture 19" descr="Screen Shot 2016-05-02 at 8.46.14 AM.png"/>
              <p:cNvPicPr/>
              <p:nvPr/>
            </p:nvPicPr>
            <p:blipFill>
              <a:blip r:embed="rId4"/>
              <a:srcRect l="68992" t="-96" r="-64012" b="-9649"/>
              <a:stretch/>
            </p:blipFill>
            <p:spPr>
              <a:xfrm rot="16200000">
                <a:off x="1011960" y="1856880"/>
                <a:ext cx="1764360" cy="2244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52" name="TextBox 20"/>
              <p:cNvSpPr/>
              <p:nvPr/>
            </p:nvSpPr>
            <p:spPr>
              <a:xfrm>
                <a:off x="2866680" y="3409200"/>
                <a:ext cx="1479240" cy="302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rgbClr val="003abc"/>
                    </a:solidFill>
                    <a:latin typeface="Arial"/>
                    <a:ea typeface="ＭＳ Ｐゴシック"/>
                  </a:rPr>
                  <a:t>KNOCKDOWN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53" name="TextBox 22"/>
              <p:cNvSpPr/>
              <p:nvPr/>
            </p:nvSpPr>
            <p:spPr>
              <a:xfrm>
                <a:off x="2832840" y="1679400"/>
                <a:ext cx="1706760" cy="302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rgbClr val="003abc"/>
                    </a:solidFill>
                    <a:latin typeface="Arial"/>
                    <a:ea typeface="ＭＳ Ｐゴシック"/>
                  </a:rPr>
                  <a:t>ORANGE PEEL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54" name="TextBox 24"/>
              <p:cNvSpPr/>
              <p:nvPr/>
            </p:nvSpPr>
            <p:spPr>
              <a:xfrm>
                <a:off x="2864160" y="2203560"/>
                <a:ext cx="1656720" cy="302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rgbClr val="003abc"/>
                    </a:solidFill>
                    <a:latin typeface="Arial"/>
                    <a:ea typeface="ＭＳ Ｐゴシック"/>
                  </a:rPr>
                  <a:t>SPLATTER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55" name="TextBox 26"/>
              <p:cNvSpPr/>
              <p:nvPr/>
            </p:nvSpPr>
            <p:spPr>
              <a:xfrm>
                <a:off x="2862720" y="2699640"/>
                <a:ext cx="2053440" cy="515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rgbClr val="003abc"/>
                    </a:solidFill>
                    <a:latin typeface="Arial"/>
                    <a:ea typeface="ＭＳ Ｐゴシック"/>
                  </a:rPr>
                  <a:t>ACOUSTICS/TEXTURED/ GOTELE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356" name="Picture 1" descr="Screen Shot 2015-09-28 at 8.17.14 AM.png"/>
              <p:cNvPicPr/>
              <p:nvPr/>
            </p:nvPicPr>
            <p:blipFill>
              <a:blip r:embed="rId5"/>
              <a:stretch/>
            </p:blipFill>
            <p:spPr>
              <a:xfrm rot="16200000">
                <a:off x="-285480" y="2077560"/>
                <a:ext cx="1584360" cy="4158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57" name="Rectangle 3"/>
              <p:cNvSpPr/>
              <p:nvPr/>
            </p:nvSpPr>
            <p:spPr>
              <a:xfrm>
                <a:off x="771480" y="3899880"/>
                <a:ext cx="2052000" cy="5482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wrap="none" lIns="96840" rIns="96840" tIns="48600" bIns="48600" anchor="ctr" rot="10800000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endParaRPr b="1" lang="en-US" sz="2000" spc="-1" strike="noStrike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358" name="TextBox 40"/>
              <p:cNvSpPr/>
              <p:nvPr/>
            </p:nvSpPr>
            <p:spPr>
              <a:xfrm>
                <a:off x="2917440" y="3897000"/>
                <a:ext cx="1724400" cy="515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rgbClr val="003abc"/>
                    </a:solidFill>
                    <a:latin typeface="Arial"/>
                    <a:ea typeface="ＭＳ Ｐゴシック"/>
                  </a:rPr>
                  <a:t>PUTTY/GYPSUM/FOG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359" name="TextBox 48"/>
          <p:cNvSpPr/>
          <p:nvPr/>
        </p:nvSpPr>
        <p:spPr>
          <a:xfrm>
            <a:off x="923040" y="5884560"/>
            <a:ext cx="8220600" cy="62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80000"/>
              </a:lnSpc>
            </a:pPr>
            <a:r>
              <a:rPr b="0" i="1" lang="en-US" sz="4400" spc="-1" strike="noStrike">
                <a:solidFill>
                  <a:srgbClr val="001d9a"/>
                </a:solidFill>
                <a:latin typeface="Arial Black"/>
              </a:rPr>
              <a:t>SPRAY THIS AND MORE!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0" name="Picture 29" descr="TexSpray_RTX_2500PI_Hero.png"/>
          <p:cNvPicPr/>
          <p:nvPr/>
        </p:nvPicPr>
        <p:blipFill>
          <a:blip r:embed="rId6"/>
          <a:stretch/>
        </p:blipFill>
        <p:spPr>
          <a:xfrm>
            <a:off x="5196600" y="903240"/>
            <a:ext cx="3117240" cy="489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1" name="Straight Connector 7"/>
          <p:cNvCxnSpPr>
            <a:stCxn id="362" idx="0"/>
          </p:cNvCxnSpPr>
          <p:nvPr/>
        </p:nvCxnSpPr>
        <p:spPr>
          <a:xfrm>
            <a:off x="2361240" y="1805040"/>
            <a:ext cx="1080" cy="398520"/>
          </a:xfrm>
          <a:prstGeom prst="straightConnector1">
            <a:avLst/>
          </a:prstGeom>
          <a:ln w="41275">
            <a:solidFill>
              <a:srgbClr val="f2f2f2"/>
            </a:solidFill>
            <a:round/>
          </a:ln>
        </p:spPr>
      </p:cxnSp>
      <p:cxnSp>
        <p:nvCxnSpPr>
          <p:cNvPr id="363" name="Straight Connector 23"/>
          <p:cNvCxnSpPr/>
          <p:nvPr/>
        </p:nvCxnSpPr>
        <p:spPr>
          <a:xfrm>
            <a:off x="520560" y="1758600"/>
            <a:ext cx="360" cy="444960"/>
          </a:xfrm>
          <a:prstGeom prst="straightConnector1">
            <a:avLst/>
          </a:prstGeom>
          <a:ln w="41275">
            <a:solidFill>
              <a:srgbClr val="d9d9d9"/>
            </a:solidFill>
            <a:round/>
          </a:ln>
        </p:spPr>
      </p:cxnSp>
      <p:cxnSp>
        <p:nvCxnSpPr>
          <p:cNvPr id="364" name="Straight Connector 22"/>
          <p:cNvCxnSpPr/>
          <p:nvPr/>
        </p:nvCxnSpPr>
        <p:spPr>
          <a:xfrm>
            <a:off x="8643600" y="1758600"/>
            <a:ext cx="360" cy="403920"/>
          </a:xfrm>
          <a:prstGeom prst="straightConnector1">
            <a:avLst/>
          </a:prstGeom>
          <a:ln w="41275">
            <a:solidFill>
              <a:srgbClr val="d9d9d9"/>
            </a:solidFill>
            <a:round/>
          </a:ln>
        </p:spPr>
      </p:cxnSp>
      <p:cxnSp>
        <p:nvCxnSpPr>
          <p:cNvPr id="365" name="Straight Connector 21"/>
          <p:cNvCxnSpPr>
            <a:stCxn id="366" idx="2"/>
          </p:cNvCxnSpPr>
          <p:nvPr/>
        </p:nvCxnSpPr>
        <p:spPr>
          <a:xfrm flipH="1">
            <a:off x="6732360" y="1968120"/>
            <a:ext cx="1080" cy="194400"/>
          </a:xfrm>
          <a:prstGeom prst="straightConnector1">
            <a:avLst/>
          </a:prstGeom>
          <a:ln w="41275">
            <a:solidFill>
              <a:srgbClr val="f2f2f2"/>
            </a:solidFill>
            <a:round/>
          </a:ln>
        </p:spPr>
      </p:cxnSp>
      <p:sp>
        <p:nvSpPr>
          <p:cNvPr id="367" name="Rectangle 4"/>
          <p:cNvSpPr/>
          <p:nvPr/>
        </p:nvSpPr>
        <p:spPr>
          <a:xfrm>
            <a:off x="514440" y="1879560"/>
            <a:ext cx="8133840" cy="4392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53535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68" name="TextBox 25"/>
          <p:cNvSpPr/>
          <p:nvPr/>
        </p:nvSpPr>
        <p:spPr>
          <a:xfrm>
            <a:off x="142920" y="1324080"/>
            <a:ext cx="759960" cy="30276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$1,000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TextBox 26"/>
          <p:cNvSpPr/>
          <p:nvPr/>
        </p:nvSpPr>
        <p:spPr>
          <a:xfrm>
            <a:off x="8250120" y="1328760"/>
            <a:ext cx="759960" cy="30276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$4,000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TextBox 27"/>
          <p:cNvSpPr/>
          <p:nvPr/>
        </p:nvSpPr>
        <p:spPr>
          <a:xfrm>
            <a:off x="4205160" y="1335240"/>
            <a:ext cx="758520" cy="30276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$2,500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TextBox 28"/>
          <p:cNvSpPr/>
          <p:nvPr/>
        </p:nvSpPr>
        <p:spPr>
          <a:xfrm>
            <a:off x="2027160" y="1465200"/>
            <a:ext cx="690120" cy="25704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$1,750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TextBox 29"/>
          <p:cNvSpPr/>
          <p:nvPr/>
        </p:nvSpPr>
        <p:spPr>
          <a:xfrm>
            <a:off x="6367320" y="1471680"/>
            <a:ext cx="690120" cy="257040"/>
          </a:xfrm>
          <a:prstGeom prst="rect">
            <a:avLst/>
          </a:prstGeom>
          <a:solidFill>
            <a:srgbClr val="3e81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$3,250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Isosceles Triangle 31"/>
          <p:cNvSpPr/>
          <p:nvPr/>
        </p:nvSpPr>
        <p:spPr>
          <a:xfrm flipV="1">
            <a:off x="4197240" y="1647000"/>
            <a:ext cx="755280" cy="325080"/>
          </a:xfrm>
          <a:prstGeom prst="triangl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74" name="Isosceles Triangle 32"/>
          <p:cNvSpPr/>
          <p:nvPr/>
        </p:nvSpPr>
        <p:spPr>
          <a:xfrm flipV="1">
            <a:off x="8263080" y="1642320"/>
            <a:ext cx="755280" cy="325080"/>
          </a:xfrm>
          <a:prstGeom prst="triangl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75" name="Isosceles Triangle 33"/>
          <p:cNvSpPr/>
          <p:nvPr/>
        </p:nvSpPr>
        <p:spPr>
          <a:xfrm flipV="1">
            <a:off x="141120" y="1642320"/>
            <a:ext cx="755280" cy="325080"/>
          </a:xfrm>
          <a:prstGeom prst="triangl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62" name="Diamond 34"/>
          <p:cNvSpPr/>
          <p:nvPr/>
        </p:nvSpPr>
        <p:spPr>
          <a:xfrm>
            <a:off x="2266920" y="1805040"/>
            <a:ext cx="188640" cy="178920"/>
          </a:xfrm>
          <a:prstGeom prst="diamond">
            <a:avLst/>
          </a:prstGeom>
          <a:solidFill>
            <a:srgbClr val="53535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66" name="Diamond 35"/>
          <p:cNvSpPr/>
          <p:nvPr/>
        </p:nvSpPr>
        <p:spPr>
          <a:xfrm>
            <a:off x="6638760" y="1789200"/>
            <a:ext cx="188640" cy="178920"/>
          </a:xfrm>
          <a:prstGeom prst="diamond">
            <a:avLst/>
          </a:prstGeom>
          <a:solidFill>
            <a:srgbClr val="53535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376" name="TextBox 36"/>
          <p:cNvSpPr/>
          <p:nvPr/>
        </p:nvSpPr>
        <p:spPr>
          <a:xfrm>
            <a:off x="138240" y="720720"/>
            <a:ext cx="774360" cy="591840"/>
          </a:xfrm>
          <a:prstGeom prst="rect">
            <a:avLst/>
          </a:prstGeom>
          <a:solidFill>
            <a:srgbClr val="001d9a">
              <a:alpha val="7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EST MARKET PRICE</a:t>
            </a:r>
            <a:endParaRPr b="0" lang="en-US" sz="11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77" name="image21.jpeg" descr="RTX_5000_PI_3.jpg"/>
          <p:cNvPicPr/>
          <p:nvPr/>
        </p:nvPicPr>
        <p:blipFill>
          <a:blip r:embed="rId1"/>
          <a:stretch/>
        </p:blipFill>
        <p:spPr>
          <a:xfrm>
            <a:off x="6707160" y="2021040"/>
            <a:ext cx="1198080" cy="1396800"/>
          </a:xfrm>
          <a:prstGeom prst="rect">
            <a:avLst/>
          </a:prstGeom>
          <a:ln w="0">
            <a:noFill/>
          </a:ln>
        </p:spPr>
      </p:pic>
      <p:pic>
        <p:nvPicPr>
          <p:cNvPr id="378" name="image22.jpeg" descr="RTX_2000_PI_3.jpg"/>
          <p:cNvPicPr/>
          <p:nvPr/>
        </p:nvPicPr>
        <p:blipFill>
          <a:blip r:embed="rId2"/>
          <a:stretch/>
        </p:blipFill>
        <p:spPr>
          <a:xfrm>
            <a:off x="2833560" y="2144880"/>
            <a:ext cx="748800" cy="1198080"/>
          </a:xfrm>
          <a:prstGeom prst="rect">
            <a:avLst/>
          </a:prstGeom>
          <a:ln w="0">
            <a:noFill/>
          </a:ln>
        </p:spPr>
      </p:pic>
      <p:pic>
        <p:nvPicPr>
          <p:cNvPr id="379" name="image23.jpeg" descr="RTX_1400_SI_3.jpg"/>
          <p:cNvPicPr/>
          <p:nvPr/>
        </p:nvPicPr>
        <p:blipFill>
          <a:blip r:embed="rId3"/>
          <a:stretch/>
        </p:blipFill>
        <p:spPr>
          <a:xfrm>
            <a:off x="793800" y="2147760"/>
            <a:ext cx="1066320" cy="1211040"/>
          </a:xfrm>
          <a:prstGeom prst="rect">
            <a:avLst/>
          </a:prstGeom>
          <a:ln w="0">
            <a:noFill/>
          </a:ln>
        </p:spPr>
      </p:pic>
      <p:sp>
        <p:nvSpPr>
          <p:cNvPr id="380" name="TextBox 3"/>
          <p:cNvSpPr/>
          <p:nvPr/>
        </p:nvSpPr>
        <p:spPr>
          <a:xfrm>
            <a:off x="730080" y="3462480"/>
            <a:ext cx="1334880" cy="7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RTX 1400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SI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70 psi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1.4 gpm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$1400 Est. Market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TextBox 60"/>
          <p:cNvSpPr/>
          <p:nvPr/>
        </p:nvSpPr>
        <p:spPr>
          <a:xfrm>
            <a:off x="2573280" y="3414600"/>
            <a:ext cx="1334880" cy="7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RTX 2000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PI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70 psi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2.0 gpm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$2000 Est. Market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TextBox 61"/>
          <p:cNvSpPr/>
          <p:nvPr/>
        </p:nvSpPr>
        <p:spPr>
          <a:xfrm>
            <a:off x="6673680" y="3429000"/>
            <a:ext cx="1333080" cy="7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RTX 5000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PI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100 psi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5.0 gpm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$3500 Est. Market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65"/>
          <p:cNvSpPr/>
          <p:nvPr/>
        </p:nvSpPr>
        <p:spPr>
          <a:xfrm rot="16200000">
            <a:off x="-254520" y="2904480"/>
            <a:ext cx="1617480" cy="355320"/>
          </a:xfrm>
          <a:prstGeom prst="rect">
            <a:avLst/>
          </a:prstGeom>
          <a:solidFill>
            <a:srgbClr val="001d9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i="1" lang="en-US" sz="1600" spc="-1" strike="noStrike">
                <a:solidFill>
                  <a:srgbClr val="ffffff"/>
                </a:solidFill>
                <a:latin typeface="Arial Black"/>
                <a:ea typeface="ＭＳ Ｐゴシック"/>
              </a:rPr>
              <a:t>INTERIOR</a:t>
            </a:r>
            <a:endParaRPr b="0" lang="en-US" sz="1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4" name="TextBox 69"/>
          <p:cNvSpPr/>
          <p:nvPr/>
        </p:nvSpPr>
        <p:spPr>
          <a:xfrm>
            <a:off x="4288680" y="5662800"/>
            <a:ext cx="1464840" cy="10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RTX 1500 </a:t>
            </a:r>
            <a:r>
              <a:rPr b="0" lang="en-US" sz="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(DISCONTINUED)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100 psi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5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2.6 gpm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$2500 Est. Market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5" name="Picture 5" descr="RTX 1500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482360" y="4397760"/>
            <a:ext cx="921960" cy="1331640"/>
          </a:xfrm>
          <a:prstGeom prst="rect">
            <a:avLst/>
          </a:prstGeom>
          <a:ln w="0">
            <a:noFill/>
          </a:ln>
        </p:spPr>
      </p:pic>
      <p:sp>
        <p:nvSpPr>
          <p:cNvPr id="386" name="Up Arrow 8"/>
          <p:cNvSpPr/>
          <p:nvPr/>
        </p:nvSpPr>
        <p:spPr>
          <a:xfrm rot="10800000">
            <a:off x="4480560" y="3937320"/>
            <a:ext cx="896400" cy="41184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001d9a"/>
              </a:gs>
              <a:gs pos="100000">
                <a:srgbClr val="ffffff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6840" rIns="96840" tIns="48600" bIns="48600" anchor="ctr" rot="10800000">
            <a:noAutofit/>
          </a:bodyPr>
          <a:p>
            <a:pPr algn="ctr">
              <a:lnSpc>
                <a:spcPct val="100000"/>
              </a:lnSpc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87" name="Content Placeholder 3"/>
          <p:cNvSpPr/>
          <p:nvPr/>
        </p:nvSpPr>
        <p:spPr>
          <a:xfrm>
            <a:off x="3891240" y="2165760"/>
            <a:ext cx="2399760" cy="1696680"/>
          </a:xfrm>
          <a:prstGeom prst="rect">
            <a:avLst/>
          </a:prstGeom>
          <a:noFill/>
          <a:ln w="9525">
            <a:solidFill>
              <a:srgbClr val="002d9b">
                <a:lumMod val="75000"/>
              </a:srgb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281"/>
              </a:spcBef>
              <a:spcAft>
                <a:spcPts val="349"/>
              </a:spcAft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GAP IN RTX LINEUP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21"/>
              </a:spcBef>
              <a:spcAft>
                <a:spcPts val="275"/>
              </a:spcAft>
              <a:buClr>
                <a:srgbClr val="0033ab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“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Sweet Spot” for Pro’s who are looking for best productivity and heavy-material capability at a price below the RTX 5000PI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21"/>
              </a:spcBef>
              <a:spcAft>
                <a:spcPts val="275"/>
              </a:spcAft>
              <a:buClr>
                <a:srgbClr val="0033ab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Graco now has technology to offer a great solution!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TextBox 7"/>
          <p:cNvSpPr/>
          <p:nvPr/>
        </p:nvSpPr>
        <p:spPr>
          <a:xfrm>
            <a:off x="216000" y="-17640"/>
            <a:ext cx="7806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CURRENT LINEUP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1"/>
          <p:cNvSpPr>
            <a:spLocks noGrp="1"/>
          </p:cNvSpPr>
          <p:nvPr>
            <p:ph type="sldNum" idx="13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97D453F-15E2-46D8-9160-8EE4FD91CC88}" type="slidenum"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Picture 30" descr="TexSpray_RTX_2500PI_3Qtr.png"/>
          <p:cNvPicPr/>
          <p:nvPr/>
        </p:nvPicPr>
        <p:blipFill>
          <a:blip r:embed="rId1"/>
          <a:stretch/>
        </p:blipFill>
        <p:spPr>
          <a:xfrm>
            <a:off x="3260160" y="468360"/>
            <a:ext cx="2918160" cy="4605840"/>
          </a:xfrm>
          <a:prstGeom prst="rect">
            <a:avLst/>
          </a:prstGeom>
          <a:ln w="0">
            <a:noFill/>
          </a:ln>
        </p:spPr>
      </p:pic>
      <p:sp>
        <p:nvSpPr>
          <p:cNvPr id="391" name="PlaceHolder 1"/>
          <p:cNvSpPr>
            <a:spLocks noGrp="1"/>
          </p:cNvSpPr>
          <p:nvPr>
            <p:ph type="sldNum" idx="14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497938E-20CA-4FFC-AC8A-20C17DC7451A}" type="slidenum"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2" name="Picture 6" descr="FlexChange Logo.png"/>
          <p:cNvPicPr/>
          <p:nvPr/>
        </p:nvPicPr>
        <p:blipFill>
          <a:blip r:embed="rId2"/>
          <a:stretch/>
        </p:blipFill>
        <p:spPr>
          <a:xfrm>
            <a:off x="613800" y="4122360"/>
            <a:ext cx="1958040" cy="6519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3" descr="\\vmware-host\Shared Folders\Desktop\smartstart_logo BLACK.png"/>
          <p:cNvPicPr/>
          <p:nvPr/>
        </p:nvPicPr>
        <p:blipFill>
          <a:blip r:embed="rId3"/>
          <a:stretch/>
        </p:blipFill>
        <p:spPr>
          <a:xfrm>
            <a:off x="6269760" y="3574080"/>
            <a:ext cx="1251000" cy="81828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0" descr="WideTexComponents.png"/>
          <p:cNvPicPr/>
          <p:nvPr/>
        </p:nvPicPr>
        <p:blipFill>
          <a:blip r:embed="rId4"/>
          <a:stretch/>
        </p:blipFill>
        <p:spPr>
          <a:xfrm>
            <a:off x="4325760" y="4589640"/>
            <a:ext cx="453600" cy="402840"/>
          </a:xfrm>
          <a:prstGeom prst="rect">
            <a:avLst/>
          </a:prstGeom>
          <a:ln w="0">
            <a:noFill/>
          </a:ln>
        </p:spPr>
      </p:pic>
      <p:sp>
        <p:nvSpPr>
          <p:cNvPr id="395" name="TextBox 22"/>
          <p:cNvSpPr/>
          <p:nvPr/>
        </p:nvSpPr>
        <p:spPr>
          <a:xfrm>
            <a:off x="6200640" y="1627200"/>
            <a:ext cx="2277720" cy="161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en-US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15 GALLON HOPPER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68be"/>
              </a:buClr>
              <a:buFont typeface="Arial"/>
              <a:buChar char="•"/>
            </a:pPr>
            <a:r>
              <a:rPr b="1" i="1" lang="en-US" sz="1200" spc="-1" strike="noStrike">
                <a:solidFill>
                  <a:srgbClr val="0068be"/>
                </a:solidFill>
                <a:latin typeface="Arial"/>
                <a:ea typeface="ＭＳ Ｐゴシック"/>
              </a:rPr>
              <a:t>Extra-Large inlet for heavy-bodied materials </a:t>
            </a:r>
            <a:r>
              <a:rPr b="1" i="1" lang="en-US" sz="1200" spc="-1" strike="noStrike">
                <a:solidFill>
                  <a:srgbClr val="0068be"/>
                </a:solidFill>
                <a:latin typeface="Arial"/>
                <a:ea typeface="ＭＳ Ｐゴシック"/>
              </a:rPr>
              <a:t>– 4X more flow area than RTX 2000PI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Steep design keeps the material flowing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TextBox 23"/>
          <p:cNvSpPr/>
          <p:nvPr/>
        </p:nvSpPr>
        <p:spPr>
          <a:xfrm>
            <a:off x="3268800" y="5589720"/>
            <a:ext cx="3004920" cy="6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Extra Wide “Fan” Pattern Texture Tips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The Fastest Way to a Superior Texture Finish!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TextBox 24"/>
          <p:cNvSpPr/>
          <p:nvPr/>
        </p:nvSpPr>
        <p:spPr>
          <a:xfrm>
            <a:off x="6114960" y="4394160"/>
            <a:ext cx="274752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Automatically Starts &amp; Stops the sprayer when trigger is pulled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Reduces noise while extending Critical Component life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TextBox 25"/>
          <p:cNvSpPr/>
          <p:nvPr/>
        </p:nvSpPr>
        <p:spPr>
          <a:xfrm>
            <a:off x="395280" y="4784760"/>
            <a:ext cx="274752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Tool-less Pump Removal and Installation System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Eliminates Downtime – Swap the pump right on the job!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99" name="Straight Arrow Connector 27"/>
          <p:cNvCxnSpPr/>
          <p:nvPr/>
        </p:nvCxnSpPr>
        <p:spPr>
          <a:xfrm flipV="1">
            <a:off x="2754000" y="1455480"/>
            <a:ext cx="541800" cy="246600"/>
          </a:xfrm>
          <a:prstGeom prst="straightConnector1">
            <a:avLst/>
          </a:prstGeom>
          <a:ln w="0">
            <a:noFill/>
          </a:ln>
        </p:spPr>
      </p:cxnSp>
      <p:cxnSp>
        <p:nvCxnSpPr>
          <p:cNvPr id="400" name="Straight Arrow Connector 29"/>
          <p:cNvCxnSpPr/>
          <p:nvPr/>
        </p:nvCxnSpPr>
        <p:spPr>
          <a:xfrm flipV="1">
            <a:off x="2612880" y="1834920"/>
            <a:ext cx="630720" cy="616320"/>
          </a:xfrm>
          <a:prstGeom prst="straightConnector1">
            <a:avLst/>
          </a:prstGeom>
          <a:ln w="0">
            <a:noFill/>
          </a:ln>
        </p:spPr>
      </p:cxnSp>
      <p:cxnSp>
        <p:nvCxnSpPr>
          <p:cNvPr id="401" name="Straight Arrow Connector 31"/>
          <p:cNvCxnSpPr/>
          <p:nvPr/>
        </p:nvCxnSpPr>
        <p:spPr>
          <a:xfrm>
            <a:off x="7513560" y="799920"/>
            <a:ext cx="914760" cy="914760"/>
          </a:xfrm>
          <a:prstGeom prst="straightConnector1">
            <a:avLst/>
          </a:prstGeom>
          <a:ln w="0">
            <a:noFill/>
          </a:ln>
        </p:spPr>
      </p:cxnSp>
      <p:cxnSp>
        <p:nvCxnSpPr>
          <p:cNvPr id="402" name="Straight Arrow Connector 33"/>
          <p:cNvCxnSpPr/>
          <p:nvPr/>
        </p:nvCxnSpPr>
        <p:spPr>
          <a:xfrm flipH="1" flipV="1">
            <a:off x="6265800" y="1025280"/>
            <a:ext cx="1011600" cy="200520"/>
          </a:xfrm>
          <a:prstGeom prst="straightConnector1">
            <a:avLst/>
          </a:prstGeom>
          <a:ln w="0">
            <a:noFill/>
          </a:ln>
        </p:spPr>
      </p:cxnSp>
      <p:cxnSp>
        <p:nvCxnSpPr>
          <p:cNvPr id="403" name="Straight Arrow Connector 37"/>
          <p:cNvCxnSpPr/>
          <p:nvPr/>
        </p:nvCxnSpPr>
        <p:spPr>
          <a:xfrm>
            <a:off x="1773000" y="6141960"/>
            <a:ext cx="297360" cy="90720"/>
          </a:xfrm>
          <a:prstGeom prst="straightConnector1">
            <a:avLst/>
          </a:prstGeom>
          <a:ln w="0">
            <a:noFill/>
          </a:ln>
        </p:spPr>
      </p:cxnSp>
      <p:cxnSp>
        <p:nvCxnSpPr>
          <p:cNvPr id="404" name="Straight Arrow Connector 38"/>
          <p:cNvCxnSpPr/>
          <p:nvPr/>
        </p:nvCxnSpPr>
        <p:spPr>
          <a:xfrm flipH="1" flipV="1">
            <a:off x="4306680" y="3738240"/>
            <a:ext cx="1944720" cy="83160"/>
          </a:xfrm>
          <a:prstGeom prst="straightConnector1">
            <a:avLst/>
          </a:prstGeom>
          <a:ln w="9525">
            <a:solidFill>
              <a:srgbClr val="001d9b"/>
            </a:solidFill>
            <a:round/>
            <a:tailEnd len="med" type="oval" w="med"/>
          </a:ln>
        </p:spPr>
      </p:cxnSp>
      <p:cxnSp>
        <p:nvCxnSpPr>
          <p:cNvPr id="405" name="Straight Arrow Connector 41"/>
          <p:cNvCxnSpPr/>
          <p:nvPr/>
        </p:nvCxnSpPr>
        <p:spPr>
          <a:xfrm flipH="1">
            <a:off x="4856040" y="1893960"/>
            <a:ext cx="957240" cy="217440"/>
          </a:xfrm>
          <a:prstGeom prst="straightConnector1">
            <a:avLst/>
          </a:prstGeom>
          <a:ln w="9525">
            <a:solidFill>
              <a:srgbClr val="001d9b"/>
            </a:solidFill>
            <a:round/>
            <a:tailEnd len="med" type="oval" w="med"/>
          </a:ln>
        </p:spPr>
      </p:cxnSp>
      <p:cxnSp>
        <p:nvCxnSpPr>
          <p:cNvPr id="406" name="Straight Arrow Connector 46"/>
          <p:cNvCxnSpPr/>
          <p:nvPr/>
        </p:nvCxnSpPr>
        <p:spPr>
          <a:xfrm flipV="1">
            <a:off x="2441520" y="3738240"/>
            <a:ext cx="1581480" cy="481680"/>
          </a:xfrm>
          <a:prstGeom prst="straightConnector1">
            <a:avLst/>
          </a:prstGeom>
          <a:ln w="9525">
            <a:solidFill>
              <a:srgbClr val="001d9b"/>
            </a:solidFill>
            <a:round/>
            <a:tailEnd len="med" type="oval" w="med"/>
          </a:ln>
        </p:spPr>
      </p:cxnSp>
      <p:cxnSp>
        <p:nvCxnSpPr>
          <p:cNvPr id="407" name="Straight Arrow Connector 49"/>
          <p:cNvCxnSpPr/>
          <p:nvPr/>
        </p:nvCxnSpPr>
        <p:spPr>
          <a:xfrm flipV="1">
            <a:off x="4173480" y="4954320"/>
            <a:ext cx="125640" cy="126000"/>
          </a:xfrm>
          <a:prstGeom prst="straightConnector1">
            <a:avLst/>
          </a:prstGeom>
          <a:ln w="9525">
            <a:solidFill>
              <a:srgbClr val="001d9b"/>
            </a:solidFill>
            <a:round/>
            <a:tailEnd len="med" type="oval" w="med"/>
          </a:ln>
        </p:spPr>
      </p:cxnSp>
      <p:pic>
        <p:nvPicPr>
          <p:cNvPr id="408" name="Picture 18" descr=""/>
          <p:cNvPicPr/>
          <p:nvPr/>
        </p:nvPicPr>
        <p:blipFill>
          <a:blip r:embed="rId5"/>
          <a:stretch/>
        </p:blipFill>
        <p:spPr>
          <a:xfrm>
            <a:off x="739800" y="1265400"/>
            <a:ext cx="2013840" cy="1208160"/>
          </a:xfrm>
          <a:prstGeom prst="rect">
            <a:avLst/>
          </a:prstGeom>
          <a:ln w="0">
            <a:noFill/>
          </a:ln>
        </p:spPr>
      </p:pic>
      <p:sp>
        <p:nvSpPr>
          <p:cNvPr id="409" name="TextBox 40"/>
          <p:cNvSpPr/>
          <p:nvPr/>
        </p:nvSpPr>
        <p:spPr>
          <a:xfrm>
            <a:off x="460440" y="2103480"/>
            <a:ext cx="3144600" cy="127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The proven one-piece pump that always delivers! 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Now optimized to deliver more!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1d9b"/>
              </a:buClr>
              <a:buFont typeface="Arial"/>
              <a:buChar char="•"/>
            </a:pPr>
            <a:r>
              <a:rPr b="0" i="1" lang="en-US" sz="1400" spc="-1" strike="noStrike">
                <a:solidFill>
                  <a:srgbClr val="001d9b"/>
                </a:solidFill>
                <a:latin typeface="Arial"/>
                <a:ea typeface="ＭＳ Ｐゴシック"/>
              </a:rPr>
              <a:t>Finish Faster with: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71640" indent="-171360">
              <a:lnSpc>
                <a:spcPct val="100000"/>
              </a:lnSpc>
              <a:buClr>
                <a:srgbClr val="001d9b"/>
              </a:buClr>
              <a:buFont typeface="Arial"/>
              <a:buChar char="•"/>
            </a:pPr>
            <a:r>
              <a:rPr b="0" i="1" lang="en-US" sz="1400" spc="-1" strike="noStrike">
                <a:solidFill>
                  <a:srgbClr val="001d9b"/>
                </a:solidFill>
                <a:latin typeface="Arial"/>
                <a:ea typeface="ＭＳ Ｐゴシック"/>
              </a:rPr>
              <a:t> </a:t>
            </a:r>
            <a:r>
              <a:rPr b="0" i="1" lang="en-US" sz="1400" spc="-1" strike="noStrike">
                <a:solidFill>
                  <a:srgbClr val="001d9b"/>
                </a:solidFill>
                <a:latin typeface="Arial"/>
                <a:ea typeface="ＭＳ Ｐゴシック"/>
              </a:rPr>
              <a:t>42% More Pressure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71640" indent="-171360">
              <a:lnSpc>
                <a:spcPct val="100000"/>
              </a:lnSpc>
              <a:buClr>
                <a:srgbClr val="001d9b"/>
              </a:buClr>
              <a:buFont typeface="Arial"/>
              <a:buChar char="•"/>
            </a:pPr>
            <a:r>
              <a:rPr b="0" i="1" lang="en-US" sz="1400" spc="-1" strike="noStrike">
                <a:solidFill>
                  <a:srgbClr val="001d9b"/>
                </a:solidFill>
                <a:latin typeface="Arial"/>
                <a:ea typeface="ＭＳ Ｐゴシック"/>
              </a:rPr>
              <a:t>25% More Flow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10" name="Straight Arrow Connector 42"/>
          <p:cNvCxnSpPr/>
          <p:nvPr/>
        </p:nvCxnSpPr>
        <p:spPr>
          <a:xfrm>
            <a:off x="3214440" y="2574720"/>
            <a:ext cx="763920" cy="852840"/>
          </a:xfrm>
          <a:prstGeom prst="straightConnector1">
            <a:avLst/>
          </a:prstGeom>
          <a:ln w="9525">
            <a:solidFill>
              <a:srgbClr val="001d9b"/>
            </a:solidFill>
            <a:round/>
            <a:tailEnd len="med" type="oval" w="med"/>
          </a:ln>
        </p:spPr>
      </p:cxnSp>
      <p:sp>
        <p:nvSpPr>
          <p:cNvPr id="411" name="TextBox 50"/>
          <p:cNvSpPr/>
          <p:nvPr/>
        </p:nvSpPr>
        <p:spPr>
          <a:xfrm>
            <a:off x="216000" y="-17640"/>
            <a:ext cx="7806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RTX 2500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PI  </a:t>
            </a: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KEY FEATURES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2" name="Picture 1" descr=""/>
          <p:cNvPicPr/>
          <p:nvPr/>
        </p:nvPicPr>
        <p:blipFill>
          <a:blip r:embed="rId6"/>
          <a:srcRect l="18191" t="43990" r="16954" b="36011"/>
          <a:stretch/>
        </p:blipFill>
        <p:spPr>
          <a:xfrm>
            <a:off x="3686760" y="5137920"/>
            <a:ext cx="2073240" cy="51048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9" descr="NEW Button.png"/>
          <p:cNvPicPr/>
          <p:nvPr/>
        </p:nvPicPr>
        <p:blipFill>
          <a:blip r:embed="rId7"/>
          <a:srcRect l="31163" t="28759" r="39962" b="34470"/>
          <a:stretch/>
        </p:blipFill>
        <p:spPr>
          <a:xfrm>
            <a:off x="168480" y="2421000"/>
            <a:ext cx="326520" cy="3218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9" descr="NEW Button.png"/>
          <p:cNvPicPr/>
          <p:nvPr/>
        </p:nvPicPr>
        <p:blipFill>
          <a:blip r:embed="rId8"/>
          <a:srcRect l="31163" t="28759" r="39962" b="34470"/>
          <a:stretch/>
        </p:blipFill>
        <p:spPr>
          <a:xfrm>
            <a:off x="5905080" y="1610640"/>
            <a:ext cx="326520" cy="32184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16" descr=""/>
          <p:cNvPicPr/>
          <p:nvPr/>
        </p:nvPicPr>
        <p:blipFill>
          <a:blip r:embed="rId9"/>
          <a:srcRect l="0" t="28546" r="0" b="31399"/>
          <a:stretch/>
        </p:blipFill>
        <p:spPr>
          <a:xfrm>
            <a:off x="623880" y="5632920"/>
            <a:ext cx="1049400" cy="28044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16" descr=""/>
          <p:cNvPicPr/>
          <p:nvPr/>
        </p:nvPicPr>
        <p:blipFill>
          <a:blip r:embed="rId10"/>
          <a:srcRect l="0" t="28546" r="0" b="31399"/>
          <a:stretch/>
        </p:blipFill>
        <p:spPr>
          <a:xfrm>
            <a:off x="3464640" y="6216120"/>
            <a:ext cx="1049400" cy="28044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16" descr=""/>
          <p:cNvPicPr/>
          <p:nvPr/>
        </p:nvPicPr>
        <p:blipFill>
          <a:blip r:embed="rId11"/>
          <a:srcRect l="0" t="28546" r="0" b="31399"/>
          <a:stretch/>
        </p:blipFill>
        <p:spPr>
          <a:xfrm>
            <a:off x="6338880" y="5221080"/>
            <a:ext cx="1049400" cy="28044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16" descr=""/>
          <p:cNvPicPr/>
          <p:nvPr/>
        </p:nvPicPr>
        <p:blipFill>
          <a:blip r:embed="rId12"/>
          <a:srcRect l="0" t="28546" r="0" b="31399"/>
          <a:stretch/>
        </p:blipFill>
        <p:spPr>
          <a:xfrm>
            <a:off x="739080" y="3401280"/>
            <a:ext cx="1049400" cy="28044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16" descr=""/>
          <p:cNvPicPr/>
          <p:nvPr/>
        </p:nvPicPr>
        <p:blipFill>
          <a:blip r:embed="rId13"/>
          <a:srcRect l="0" t="28546" r="0" b="31399"/>
          <a:stretch/>
        </p:blipFill>
        <p:spPr>
          <a:xfrm>
            <a:off x="6286680" y="2918520"/>
            <a:ext cx="1049400" cy="28044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4" descr=""/>
          <p:cNvPicPr/>
          <p:nvPr/>
        </p:nvPicPr>
        <p:blipFill>
          <a:blip r:embed="rId14"/>
          <a:stretch/>
        </p:blipFill>
        <p:spPr>
          <a:xfrm>
            <a:off x="4971600" y="565920"/>
            <a:ext cx="1312200" cy="873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tangle 25"/>
          <p:cNvSpPr/>
          <p:nvPr/>
        </p:nvSpPr>
        <p:spPr>
          <a:xfrm>
            <a:off x="501480" y="1570320"/>
            <a:ext cx="2617560" cy="266724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sp>
        <p:nvSpPr>
          <p:cNvPr id="422" name="PlaceHolder 1"/>
          <p:cNvSpPr>
            <a:spLocks noGrp="1"/>
          </p:cNvSpPr>
          <p:nvPr>
            <p:ph type="sldNum" idx="15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Times New Roma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620F947-0917-4DE2-83E1-A8D4A5BEF42A}" type="slidenum">
              <a:rPr b="0" lang="en-US" sz="1000" spc="-1" strike="noStrike">
                <a:solidFill>
                  <a:srgbClr val="ffffff"/>
                </a:solidFill>
                <a:latin typeface="Times New Roman"/>
                <a:ea typeface="MS PGothic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3" name="Content Placeholder 3"/>
          <p:cNvSpPr/>
          <p:nvPr/>
        </p:nvSpPr>
        <p:spPr>
          <a:xfrm>
            <a:off x="458280" y="1706040"/>
            <a:ext cx="2659320" cy="28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281"/>
              </a:spcBef>
              <a:spcAft>
                <a:spcPts val="349"/>
              </a:spcAft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MS PGothic"/>
              </a:rPr>
              <a:t>SPEND LESS TIME FILLING AND MORE TIME SPRAYING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287280" indent="-287280">
              <a:lnSpc>
                <a:spcPct val="100000"/>
              </a:lnSpc>
              <a:spcBef>
                <a:spcPts val="221"/>
              </a:spcBef>
              <a:spcAft>
                <a:spcPts val="275"/>
              </a:spcAft>
              <a:buClr>
                <a:srgbClr val="0033ab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MS PGothic"/>
              </a:rPr>
              <a:t>Steep sided design keeps the thick material moving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287280" indent="-287280">
              <a:lnSpc>
                <a:spcPct val="100000"/>
              </a:lnSpc>
              <a:spcBef>
                <a:spcPts val="221"/>
              </a:spcBef>
              <a:spcAft>
                <a:spcPts val="275"/>
              </a:spcAft>
              <a:buClr>
                <a:srgbClr val="0033ab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MS PGothic"/>
              </a:rPr>
              <a:t>No tools removal with oversized hand nut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287280" indent="-287280">
              <a:lnSpc>
                <a:spcPct val="100000"/>
              </a:lnSpc>
              <a:spcBef>
                <a:spcPts val="221"/>
              </a:spcBef>
              <a:spcAft>
                <a:spcPts val="275"/>
              </a:spcAft>
              <a:buClr>
                <a:srgbClr val="0033ab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MS PGothic"/>
              </a:rPr>
              <a:t>Virtually indestructible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287280" indent="-287280">
              <a:lnSpc>
                <a:spcPct val="100000"/>
              </a:lnSpc>
              <a:spcBef>
                <a:spcPts val="221"/>
              </a:spcBef>
              <a:spcAft>
                <a:spcPts val="275"/>
              </a:spcAft>
              <a:buClr>
                <a:srgbClr val="0033ab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MS PGothic"/>
              </a:rPr>
              <a:t>4X More Inlet Flow area is thick-mix friendly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01"/>
              </a:spcBef>
              <a:spcAft>
                <a:spcPts val="249"/>
              </a:spcAft>
              <a:tabLst>
                <a:tab algn="l" pos="0"/>
              </a:tabLst>
            </a:pP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Rectangle 20"/>
          <p:cNvSpPr/>
          <p:nvPr/>
        </p:nvSpPr>
        <p:spPr>
          <a:xfrm rot="10800000">
            <a:off x="0" y="990720"/>
            <a:ext cx="7086240" cy="60912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48600" bIns="48600" anchor="ctr" rot="10800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NEW LARGE SIZE WITH OVERSIZED PASSAGES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5" name="TextBox 7"/>
          <p:cNvSpPr/>
          <p:nvPr/>
        </p:nvSpPr>
        <p:spPr>
          <a:xfrm>
            <a:off x="216000" y="-17640"/>
            <a:ext cx="7806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15 GALLON HOPPER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6" name="Picture 16" descr=""/>
          <p:cNvPicPr/>
          <p:nvPr/>
        </p:nvPicPr>
        <p:blipFill>
          <a:blip r:embed="rId1"/>
          <a:srcRect l="0" t="28546" r="0" b="31399"/>
          <a:stretch/>
        </p:blipFill>
        <p:spPr>
          <a:xfrm>
            <a:off x="400320" y="3687120"/>
            <a:ext cx="2082600" cy="55692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1" descr="TexSpray_RTX-2000PI-side.png"/>
          <p:cNvPicPr/>
          <p:nvPr/>
        </p:nvPicPr>
        <p:blipFill>
          <a:blip r:embed="rId2"/>
          <a:srcRect l="26617" t="17627" r="18889" b="21381"/>
          <a:stretch/>
        </p:blipFill>
        <p:spPr>
          <a:xfrm>
            <a:off x="352080" y="4575240"/>
            <a:ext cx="1865160" cy="157248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TexSpray_RTX-2500PI-side.png"/>
          <p:cNvPicPr/>
          <p:nvPr/>
        </p:nvPicPr>
        <p:blipFill>
          <a:blip r:embed="rId3"/>
          <a:srcRect l="24564" t="19685" r="16354" b="19501"/>
          <a:stretch/>
        </p:blipFill>
        <p:spPr>
          <a:xfrm>
            <a:off x="2416320" y="4525560"/>
            <a:ext cx="2122560" cy="1645560"/>
          </a:xfrm>
          <a:prstGeom prst="rect">
            <a:avLst/>
          </a:prstGeom>
          <a:ln w="0">
            <a:noFill/>
          </a:ln>
        </p:spPr>
      </p:pic>
      <p:sp>
        <p:nvSpPr>
          <p:cNvPr id="429" name="TextBox 13"/>
          <p:cNvSpPr/>
          <p:nvPr/>
        </p:nvSpPr>
        <p:spPr>
          <a:xfrm>
            <a:off x="315360" y="6107760"/>
            <a:ext cx="13348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*RTX 2000PI inlet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TextBox 14"/>
          <p:cNvSpPr/>
          <p:nvPr/>
        </p:nvSpPr>
        <p:spPr>
          <a:xfrm>
            <a:off x="2405880" y="6147000"/>
            <a:ext cx="198072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RTX 2500PI inlet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Donut 4"/>
          <p:cNvSpPr/>
          <p:nvPr/>
        </p:nvSpPr>
        <p:spPr>
          <a:xfrm>
            <a:off x="3083760" y="4626000"/>
            <a:ext cx="1395720" cy="1370160"/>
          </a:xfrm>
          <a:prstGeom prst="donut">
            <a:avLst>
              <a:gd name="adj" fmla="val 4535"/>
            </a:avLst>
          </a:prstGeom>
          <a:solidFill>
            <a:schemeClr val="accent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48600" bIns="486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32" name="Donut 16"/>
          <p:cNvSpPr/>
          <p:nvPr/>
        </p:nvSpPr>
        <p:spPr>
          <a:xfrm>
            <a:off x="782280" y="4672440"/>
            <a:ext cx="1395720" cy="1370160"/>
          </a:xfrm>
          <a:prstGeom prst="donut">
            <a:avLst>
              <a:gd name="adj" fmla="val 4535"/>
            </a:avLst>
          </a:prstGeom>
          <a:solidFill>
            <a:schemeClr val="accent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6840" rIns="96840" tIns="48600" bIns="48600" anchor="ctr" rot="10800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1" lang="en-US" sz="20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433" name="Picture 15" descr="TexSpray_RTX_2500PI_Hero.png"/>
          <p:cNvPicPr/>
          <p:nvPr/>
        </p:nvPicPr>
        <p:blipFill>
          <a:blip r:embed="rId4"/>
          <a:stretch/>
        </p:blipFill>
        <p:spPr>
          <a:xfrm>
            <a:off x="4773240" y="1051560"/>
            <a:ext cx="3700080" cy="5806080"/>
          </a:xfrm>
          <a:prstGeom prst="rect">
            <a:avLst/>
          </a:prstGeom>
          <a:ln w="0">
            <a:noFill/>
          </a:ln>
        </p:spPr>
      </p:pic>
      <p:sp>
        <p:nvSpPr>
          <p:cNvPr id="434" name="TextBox 17"/>
          <p:cNvSpPr/>
          <p:nvPr/>
        </p:nvSpPr>
        <p:spPr>
          <a:xfrm>
            <a:off x="2520000" y="4577400"/>
            <a:ext cx="1586520" cy="47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80000"/>
              </a:lnSpc>
            </a:pPr>
            <a:r>
              <a:rPr b="0" i="1" lang="en-US" sz="1600" spc="-1" strike="noStrike">
                <a:solidFill>
                  <a:srgbClr val="0333ac"/>
                </a:solidFill>
                <a:latin typeface="Arial Black"/>
              </a:rPr>
              <a:t>4X MORE FLOW AREA!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739"/>
          <p:cNvSpPr/>
          <p:nvPr/>
        </p:nvSpPr>
        <p:spPr>
          <a:xfrm>
            <a:off x="3249720" y="5000760"/>
            <a:ext cx="2592000" cy="154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>
              <a:lnSpc>
                <a:spcPct val="100000"/>
              </a:lnSpc>
            </a:pPr>
            <a:endParaRPr b="0" lang="en-US" sz="36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36" name="Shape 740"/>
          <p:cNvSpPr/>
          <p:nvPr/>
        </p:nvSpPr>
        <p:spPr>
          <a:xfrm>
            <a:off x="3308400" y="5000760"/>
            <a:ext cx="2612520" cy="206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ab125"/>
                </a:solidFill>
                <a:latin typeface="Arial"/>
                <a:ea typeface="ＭＳ Ｐゴシック"/>
              </a:rPr>
              <a:t>RTX 2500PI INCLUDES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1 in x 25 ft Material Hose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69920" indent="-169920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3/8 in x 25 ft Air Hose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Heavy Duty Texture Gun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69920" indent="-169920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3mm, 4mm, 6mm, 8mm, 10mm, 12mm round nozzles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69920" indent="-169920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WideTex  Adapter with W4, W6, W8, W10, W12, XL tips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1"/>
          <p:cNvSpPr>
            <a:spLocks noGrp="1"/>
          </p:cNvSpPr>
          <p:nvPr>
            <p:ph/>
          </p:nvPr>
        </p:nvSpPr>
        <p:spPr>
          <a:xfrm>
            <a:off x="488880" y="1216440"/>
            <a:ext cx="2742840" cy="1523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rmAutofit/>
          </a:bodyPr>
          <a:p>
            <a: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ROTOFLEX™ II PUMP         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00"/>
              </a:spcBef>
              <a:spcAft>
                <a:spcPts val="275"/>
              </a:spcAft>
              <a:buNone/>
              <a:tabLst>
                <a:tab algn="l" pos="0"/>
              </a:tabLst>
            </a:pPr>
            <a:r>
              <a:rPr b="1" lang="en-US" sz="1100" spc="-1" strike="noStrike" u="sng">
                <a:solidFill>
                  <a:srgbClr val="535353"/>
                </a:solidFill>
                <a:uFillTx/>
                <a:latin typeface="Arial"/>
                <a:ea typeface="ＭＳ Ｐゴシック"/>
              </a:rPr>
              <a:t>NOW PUMPS HEAVIER MUDS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249"/>
              </a:spcAft>
              <a:buClr>
                <a:srgbClr val="0033ab"/>
              </a:buClr>
              <a:buFont typeface="Symbol" charset="2"/>
              <a:buChar char=""/>
              <a:tabLst>
                <a:tab algn="l" pos="0"/>
              </a:tabLst>
            </a:pPr>
            <a:r>
              <a:rPr b="1" lang="en-US" sz="1000" spc="-1" strike="noStrike">
                <a:solidFill>
                  <a:srgbClr val="3043a9"/>
                </a:solidFill>
                <a:latin typeface="Arial"/>
                <a:ea typeface="ＭＳ Ｐゴシック"/>
              </a:rPr>
              <a:t>42% MORE PRESSURE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to easily handle the heavy materials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249"/>
              </a:spcAft>
              <a:buClr>
                <a:srgbClr val="0033ab"/>
              </a:buClr>
              <a:buFont typeface="Symbol" charset="2"/>
              <a:buChar char=""/>
              <a:tabLst>
                <a:tab algn="l" pos="0"/>
              </a:tabLst>
            </a:pPr>
            <a:r>
              <a:rPr b="1" lang="en-US" sz="1000" spc="-1" strike="noStrike">
                <a:solidFill>
                  <a:srgbClr val="3043a9"/>
                </a:solidFill>
                <a:latin typeface="Arial"/>
                <a:ea typeface="ＭＳ Ｐゴシック"/>
              </a:rPr>
              <a:t>25% MORE FLOW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to get the job done – quickly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249"/>
              </a:spcAft>
              <a:buClr>
                <a:srgbClr val="0033ab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Jobsite proven!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Shape 742"/>
          <p:cNvSpPr/>
          <p:nvPr/>
        </p:nvSpPr>
        <p:spPr>
          <a:xfrm>
            <a:off x="533520" y="2805840"/>
            <a:ext cx="2557080" cy="229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spcBef>
                <a:spcPts val="201"/>
              </a:spcBef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SMARTSTART™ SYSTEM 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Innovative system automatically starts pump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and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compressor when gun trigger is pulled, and shuts them off when released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Provides a soft-start to eliminate material blast that can impact finish quality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Reduces noise and vibration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Extends pump and compressor life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Shape 743"/>
          <p:cNvSpPr/>
          <p:nvPr/>
        </p:nvSpPr>
        <p:spPr>
          <a:xfrm>
            <a:off x="6339600" y="1054080"/>
            <a:ext cx="2553840" cy="93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spcBef>
                <a:spcPts val="201"/>
              </a:spcBef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AC ELECTRIC MOTOR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69920" indent="-16992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High-Output design offers more power and performance than ever before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69920" indent="-16992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Single-motor design operates both the air compressor and the RotoFlex pump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Shape 744"/>
          <p:cNvSpPr/>
          <p:nvPr/>
        </p:nvSpPr>
        <p:spPr>
          <a:xfrm>
            <a:off x="6360840" y="4060800"/>
            <a:ext cx="2814120" cy="95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spcBef>
                <a:spcPts val="201"/>
              </a:spcBef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WIDETEX™ TIPS &amp; ADAPTER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Allows spraying in a uniform fan pattern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Spray repeatable patterns with less material and pressure adjustment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Increases productivity by more than 20%!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Shape 745"/>
          <p:cNvSpPr/>
          <p:nvPr/>
        </p:nvSpPr>
        <p:spPr>
          <a:xfrm>
            <a:off x="6348240" y="5006880"/>
            <a:ext cx="2819160" cy="183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spcBef>
                <a:spcPts val="201"/>
              </a:spcBef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HD ALUMINUM TRIGGER GUN WITH INTEGRATED PRIME SELECTOR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69920" indent="-16992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Durable aluminum design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69920" indent="-16992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Oversized fluid/air passages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69920" indent="-16992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Allows unit to be put in prime mode  right at the gun!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Shape 746"/>
          <p:cNvSpPr/>
          <p:nvPr/>
        </p:nvSpPr>
        <p:spPr>
          <a:xfrm>
            <a:off x="552600" y="5494320"/>
            <a:ext cx="2674440" cy="78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spcBef>
                <a:spcPts val="201"/>
              </a:spcBef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SKIP-BOND MATERIAL/AIR HOSE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30040" indent="-23004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Both hoses permanently bonded in for easy handling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230040" indent="-23004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Offers more flexibility than ever before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Shape 747"/>
          <p:cNvSpPr/>
          <p:nvPr/>
        </p:nvSpPr>
        <p:spPr>
          <a:xfrm>
            <a:off x="531720" y="4479840"/>
            <a:ext cx="2688840" cy="96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spcBef>
                <a:spcPts val="201"/>
              </a:spcBef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HIGH-OUTPUT 6.1 cfm AIR COMPRESSOR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30040" indent="-23004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High-output design delivers 33% more air for demanding finishes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230040" indent="-23004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Maintenance-free design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sldNum" idx="16"/>
          </p:nvPr>
        </p:nvSpPr>
        <p:spPr>
          <a:xfrm>
            <a:off x="8897760" y="6629400"/>
            <a:ext cx="245880" cy="2268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2DDFB58-7319-4D61-9E72-E8E8E7678FB5}" type="slidenum">
              <a:rPr b="0" lang="en-US" sz="1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5" name="Shape 761"/>
          <p:cNvSpPr/>
          <p:nvPr/>
        </p:nvSpPr>
        <p:spPr>
          <a:xfrm>
            <a:off x="6350040" y="3067200"/>
            <a:ext cx="2782440" cy="95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spcBef>
                <a:spcPts val="201"/>
              </a:spcBef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LARGE 15-GALLON HOPPER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Extra-large inlet optimized for heavier-bodied materials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15% larger capacity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Steep design keeps the material flowing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Shape 763"/>
          <p:cNvSpPr/>
          <p:nvPr/>
        </p:nvSpPr>
        <p:spPr>
          <a:xfrm>
            <a:off x="6348600" y="2033640"/>
            <a:ext cx="2782440" cy="95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spcBef>
                <a:spcPts val="201"/>
              </a:spcBef>
            </a:pPr>
            <a:r>
              <a:rPr b="1" lang="en-US" sz="1200" spc="-1" strike="noStrike">
                <a:solidFill>
                  <a:srgbClr val="535353"/>
                </a:solidFill>
                <a:latin typeface="Arial"/>
                <a:ea typeface="ＭＳ Ｐゴシック"/>
              </a:rPr>
              <a:t>FLEXCHANGE™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No-Tools pump replacement system – now easier than ever!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Swap to a spare RotoFlex pump in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seconds!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Eliminate costly jobsite downtime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7" name="Picture 29" descr="NEW Button.png"/>
          <p:cNvPicPr/>
          <p:nvPr/>
        </p:nvPicPr>
        <p:blipFill>
          <a:blip r:embed="rId1"/>
          <a:srcRect l="31163" t="28759" r="39962" b="34470"/>
          <a:stretch/>
        </p:blipFill>
        <p:spPr>
          <a:xfrm>
            <a:off x="190440" y="1216440"/>
            <a:ext cx="326520" cy="32184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30" descr="NEW Button.png"/>
          <p:cNvPicPr/>
          <p:nvPr/>
        </p:nvPicPr>
        <p:blipFill>
          <a:blip r:embed="rId2"/>
          <a:srcRect l="31163" t="28759" r="39962" b="34470"/>
          <a:stretch/>
        </p:blipFill>
        <p:spPr>
          <a:xfrm>
            <a:off x="6062760" y="3035160"/>
            <a:ext cx="326520" cy="3218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7" descr=""/>
          <p:cNvPicPr/>
          <p:nvPr/>
        </p:nvPicPr>
        <p:blipFill>
          <a:blip r:embed="rId3"/>
          <a:stretch/>
        </p:blipFill>
        <p:spPr>
          <a:xfrm>
            <a:off x="2990880" y="87480"/>
            <a:ext cx="1122120" cy="74880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1" descr="Screen Shot 2017-04-11 at 8.56.12 AM.png"/>
          <p:cNvPicPr/>
          <p:nvPr/>
        </p:nvPicPr>
        <p:blipFill>
          <a:blip r:embed="rId4"/>
          <a:stretch/>
        </p:blipFill>
        <p:spPr>
          <a:xfrm>
            <a:off x="5850000" y="6095880"/>
            <a:ext cx="677520" cy="482400"/>
          </a:xfrm>
          <a:prstGeom prst="rect">
            <a:avLst/>
          </a:prstGeom>
          <a:ln w="0">
            <a:noFill/>
          </a:ln>
        </p:spPr>
      </p:pic>
      <p:sp>
        <p:nvSpPr>
          <p:cNvPr id="451" name="TextBox 19"/>
          <p:cNvSpPr/>
          <p:nvPr/>
        </p:nvSpPr>
        <p:spPr>
          <a:xfrm>
            <a:off x="216000" y="55440"/>
            <a:ext cx="329040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RTX 2500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2" name="Picture 1" descr="TexSpray_RTX_2500PI_3Qtr.png"/>
          <p:cNvPicPr/>
          <p:nvPr/>
        </p:nvPicPr>
        <p:blipFill>
          <a:blip r:embed="rId5"/>
          <a:stretch/>
        </p:blipFill>
        <p:spPr>
          <a:xfrm>
            <a:off x="2997000" y="370440"/>
            <a:ext cx="3099960" cy="489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9"/>
          <p:cNvSpPr/>
          <p:nvPr/>
        </p:nvSpPr>
        <p:spPr>
          <a:xfrm>
            <a:off x="2319480" y="1306440"/>
            <a:ext cx="25347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EVERYDAY RELIABILITY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TextBox 43"/>
          <p:cNvSpPr/>
          <p:nvPr/>
        </p:nvSpPr>
        <p:spPr>
          <a:xfrm>
            <a:off x="6327720" y="1312920"/>
            <a:ext cx="281592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WORK SMARTER, FINISH MORE </a:t>
            </a:r>
            <a:r>
              <a:rPr b="0" i="1" lang="en-US" sz="2000" spc="-1" strike="noStrike">
                <a:solidFill>
                  <a:srgbClr val="ffffff"/>
                </a:solidFill>
                <a:latin typeface="Arial"/>
                <a:ea typeface="ヒラギノ角ゴ Pro W3"/>
              </a:rPr>
              <a:t>OBS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TextBox 10"/>
          <p:cNvSpPr/>
          <p:nvPr/>
        </p:nvSpPr>
        <p:spPr>
          <a:xfrm>
            <a:off x="358920" y="3228840"/>
            <a:ext cx="3719160" cy="167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Ideal for the Residential and Remodel Contractor who: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1414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Applies Texture periodically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1414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Has jobs typically on the smaller side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1414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Demands everyday reliability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1414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Doesn‘t need a lot of features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TextBox 57"/>
          <p:cNvSpPr/>
          <p:nvPr/>
        </p:nvSpPr>
        <p:spPr>
          <a:xfrm>
            <a:off x="6170760" y="2347920"/>
            <a:ext cx="305064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 cap="all">
                <a:solidFill>
                  <a:srgbClr val="414141"/>
                </a:solidFill>
                <a:latin typeface="Arial"/>
                <a:ea typeface="ヒラギノ角ゴ Pro W3"/>
              </a:rPr>
              <a:t>Optimized to get you on, and off the job faster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TextBox 10"/>
          <p:cNvSpPr/>
          <p:nvPr/>
        </p:nvSpPr>
        <p:spPr>
          <a:xfrm>
            <a:off x="1701720" y="2344680"/>
            <a:ext cx="266508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 cap="all">
                <a:solidFill>
                  <a:srgbClr val="414141"/>
                </a:solidFill>
                <a:latin typeface="Arial"/>
                <a:ea typeface="ヒラギノ角ゴ Pro W3"/>
              </a:rPr>
              <a:t>The features you want to get the finish you need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TextBox 10"/>
          <p:cNvSpPr/>
          <p:nvPr/>
        </p:nvSpPr>
        <p:spPr>
          <a:xfrm>
            <a:off x="4660920" y="3214800"/>
            <a:ext cx="4482720" cy="153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 cap="all">
                <a:solidFill>
                  <a:srgbClr val="414141"/>
                </a:solidFill>
                <a:latin typeface="Arial"/>
                <a:ea typeface="ヒラギノ角ゴ Pro W3"/>
              </a:rPr>
              <a:t>Ideal for the Large Residential and Commercial Contractor who: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14141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Textures everyday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14141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Has medium to large jobs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14141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Moves frequently from job to job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14141"/>
              </a:buClr>
              <a:buFont typeface="Arial"/>
              <a:buChar char="•"/>
            </a:pPr>
            <a:r>
              <a:rPr b="0" lang="en-US" sz="11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Needs features that save time to get to the </a:t>
            </a:r>
            <a:r>
              <a:rPr b="0" i="1" lang="en-US" sz="11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next</a:t>
            </a:r>
            <a:r>
              <a:rPr b="0" lang="en-US" sz="1100" spc="-1" strike="noStrike">
                <a:solidFill>
                  <a:srgbClr val="414141"/>
                </a:solidFill>
                <a:latin typeface="Arial"/>
                <a:ea typeface="ヒラギノ角ゴ Pro W3"/>
              </a:rPr>
              <a:t>  job site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Rectangle 32"/>
          <p:cNvSpPr/>
          <p:nvPr/>
        </p:nvSpPr>
        <p:spPr>
          <a:xfrm>
            <a:off x="4317840" y="914400"/>
            <a:ext cx="126720" cy="13316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  <a:ea typeface="ヒラギノ角ゴ Pro W3"/>
            </a:endParaRPr>
          </a:p>
        </p:txBody>
      </p:sp>
      <p:cxnSp>
        <p:nvCxnSpPr>
          <p:cNvPr id="460" name="Straight Connector 2"/>
          <p:cNvCxnSpPr>
            <a:stCxn id="459" idx="0"/>
          </p:cNvCxnSpPr>
          <p:nvPr/>
        </p:nvCxnSpPr>
        <p:spPr>
          <a:xfrm>
            <a:off x="4381200" y="914400"/>
            <a:ext cx="10080" cy="5261040"/>
          </a:xfrm>
          <a:prstGeom prst="straightConnector1">
            <a:avLst/>
          </a:prstGeom>
          <a:ln w="3175">
            <a:solidFill>
              <a:srgbClr val="000000">
                <a:alpha val="36862"/>
              </a:srgbClr>
            </a:solidFill>
            <a:round/>
          </a:ln>
        </p:spPr>
      </p:cxnSp>
      <p:sp>
        <p:nvSpPr>
          <p:cNvPr id="461" name="PlaceHolder 1"/>
          <p:cNvSpPr>
            <a:spLocks noGrp="1"/>
          </p:cNvSpPr>
          <p:nvPr>
            <p:ph type="sldNum" idx="17"/>
          </p:nvPr>
        </p:nvSpPr>
        <p:spPr>
          <a:xfrm>
            <a:off x="7238880" y="6629400"/>
            <a:ext cx="1904760" cy="228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-1" strike="noStrike">
                <a:solidFill>
                  <a:srgbClr val="ffffff"/>
                </a:solidFill>
                <a:latin typeface="Arial"/>
                <a:ea typeface="ヒラギノ角ゴ Pro W3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6E71029-6968-49B9-AF7B-5ABD454F84C9}" type="slidenum">
              <a:rPr b="0" lang="en-US" sz="1000" spc="-1" strike="noStrike">
                <a:solidFill>
                  <a:srgbClr val="ffffff"/>
                </a:solidFill>
                <a:latin typeface="Arial"/>
                <a:ea typeface="ヒラギノ角ゴ Pro W3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2" name="Picture 47" descr=""/>
          <p:cNvPicPr/>
          <p:nvPr/>
        </p:nvPicPr>
        <p:blipFill>
          <a:blip r:embed="rId1"/>
          <a:stretch/>
        </p:blipFill>
        <p:spPr>
          <a:xfrm>
            <a:off x="87480" y="754200"/>
            <a:ext cx="2192040" cy="1460160"/>
          </a:xfrm>
          <a:prstGeom prst="rect">
            <a:avLst/>
          </a:prstGeom>
          <a:ln w="0">
            <a:noFill/>
          </a:ln>
        </p:spPr>
      </p:pic>
      <p:pic>
        <p:nvPicPr>
          <p:cNvPr id="463" name="Picture 4" descr=""/>
          <p:cNvPicPr/>
          <p:nvPr/>
        </p:nvPicPr>
        <p:blipFill>
          <a:blip r:embed="rId2"/>
          <a:stretch/>
        </p:blipFill>
        <p:spPr>
          <a:xfrm>
            <a:off x="4435560" y="628560"/>
            <a:ext cx="1980720" cy="131868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27" descr="RTX_1400_SI_3.png"/>
          <p:cNvPicPr/>
          <p:nvPr/>
        </p:nvPicPr>
        <p:blipFill>
          <a:blip r:embed="rId3"/>
          <a:stretch/>
        </p:blipFill>
        <p:spPr>
          <a:xfrm>
            <a:off x="1332000" y="4672080"/>
            <a:ext cx="1302840" cy="148248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28" descr="RTX_5000_PI_3.png"/>
          <p:cNvPicPr/>
          <p:nvPr/>
        </p:nvPicPr>
        <p:blipFill>
          <a:blip r:embed="rId4"/>
          <a:stretch/>
        </p:blipFill>
        <p:spPr>
          <a:xfrm rot="21424800">
            <a:off x="7338960" y="4530600"/>
            <a:ext cx="1379160" cy="16063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30" descr="RTX_2000_PI_3.png"/>
          <p:cNvPicPr/>
          <p:nvPr/>
        </p:nvPicPr>
        <p:blipFill>
          <a:blip r:embed="rId5"/>
          <a:stretch/>
        </p:blipFill>
        <p:spPr>
          <a:xfrm>
            <a:off x="5094360" y="4673520"/>
            <a:ext cx="925200" cy="148248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31" descr="Residential House.jpeg"/>
          <p:cNvPicPr/>
          <p:nvPr/>
        </p:nvPicPr>
        <p:blipFill>
          <a:blip r:embed="rId6"/>
          <a:stretch/>
        </p:blipFill>
        <p:spPr>
          <a:xfrm>
            <a:off x="4624560" y="1998720"/>
            <a:ext cx="1533240" cy="105840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32" descr="Remodel.jpg"/>
          <p:cNvPicPr/>
          <p:nvPr/>
        </p:nvPicPr>
        <p:blipFill>
          <a:blip r:embed="rId7"/>
          <a:srcRect l="0" t="-5394" r="0" b="10627"/>
          <a:stretch/>
        </p:blipFill>
        <p:spPr>
          <a:xfrm>
            <a:off x="237960" y="1943280"/>
            <a:ext cx="1482480" cy="1060200"/>
          </a:xfrm>
          <a:prstGeom prst="rect">
            <a:avLst/>
          </a:prstGeom>
          <a:ln w="0">
            <a:noFill/>
          </a:ln>
        </p:spPr>
      </p:pic>
      <p:sp>
        <p:nvSpPr>
          <p:cNvPr id="469" name="TextBox 33"/>
          <p:cNvSpPr/>
          <p:nvPr/>
        </p:nvSpPr>
        <p:spPr>
          <a:xfrm>
            <a:off x="216000" y="55440"/>
            <a:ext cx="7806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INTERIOR SERIES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0" name="Picture 29" descr="NEW Button.png"/>
          <p:cNvPicPr/>
          <p:nvPr/>
        </p:nvPicPr>
        <p:blipFill>
          <a:blip r:embed="rId8"/>
          <a:srcRect l="31163" t="28759" r="39962" b="34470"/>
          <a:stretch/>
        </p:blipFill>
        <p:spPr>
          <a:xfrm>
            <a:off x="6671520" y="6099480"/>
            <a:ext cx="326520" cy="321840"/>
          </a:xfrm>
          <a:prstGeom prst="rect">
            <a:avLst/>
          </a:prstGeom>
          <a:ln w="0">
            <a:noFill/>
          </a:ln>
        </p:spPr>
      </p:pic>
      <p:pic>
        <p:nvPicPr>
          <p:cNvPr id="471" name="Picture 1" descr="TexSpray_RTX_2500PI_3Qtr.png"/>
          <p:cNvPicPr/>
          <p:nvPr/>
        </p:nvPicPr>
        <p:blipFill>
          <a:blip r:embed="rId9"/>
          <a:stretch/>
        </p:blipFill>
        <p:spPr>
          <a:xfrm>
            <a:off x="6277680" y="4633200"/>
            <a:ext cx="981360" cy="154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plate4">
  <a:themeElements>
    <a:clrScheme name="Template4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0033ab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9b"/>
      </a:accent6>
      <a:hlink>
        <a:srgbClr val="fcbd30"/>
      </a:hlink>
      <a:folHlink>
        <a:srgbClr val="0033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Template4">
  <a:themeElements>
    <a:clrScheme name="Template4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0033ab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9b"/>
      </a:accent6>
      <a:hlink>
        <a:srgbClr val="fcbd30"/>
      </a:hlink>
      <a:folHlink>
        <a:srgbClr val="0033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Template4">
  <a:themeElements>
    <a:clrScheme name="Template4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0033ab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9b"/>
      </a:accent6>
      <a:hlink>
        <a:srgbClr val="fcbd30"/>
      </a:hlink>
      <a:folHlink>
        <a:srgbClr val="0033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Template4">
  <a:themeElements>
    <a:clrScheme name="Template4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0033ab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9b"/>
      </a:accent6>
      <a:hlink>
        <a:srgbClr val="fcbd30"/>
      </a:hlink>
      <a:folHlink>
        <a:srgbClr val="0033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Template4">
  <a:themeElements>
    <a:clrScheme name="Template4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0033ab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9b"/>
      </a:accent6>
      <a:hlink>
        <a:srgbClr val="fcbd30"/>
      </a:hlink>
      <a:folHlink>
        <a:srgbClr val="0033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Template4">
  <a:themeElements>
    <a:clrScheme name="Template4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0033ab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9b"/>
      </a:accent6>
      <a:hlink>
        <a:srgbClr val="fcbd30"/>
      </a:hlink>
      <a:folHlink>
        <a:srgbClr val="0033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Template4">
  <a:themeElements>
    <a:clrScheme name="Template4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0033ab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9b"/>
      </a:accent6>
      <a:hlink>
        <a:srgbClr val="fcbd30"/>
      </a:hlink>
      <a:folHlink>
        <a:srgbClr val="0033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bbe0e3"/>
      </a:accent1>
      <a:accent2>
        <a:srgbClr val="0033ab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9b"/>
      </a:accent6>
      <a:hlink>
        <a:srgbClr val="fcbd30"/>
      </a:hlink>
      <a:folHlink>
        <a:srgbClr val="0033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97147</TotalTime>
  <Application>LibreOffice/7.4.2.3$Windows_X86_64 LibreOffice_project/382eef1f22670f7f4118c8c2dd222ec7ad009daf</Application>
  <AppVersion>15.0000</AppVersion>
  <Words>1311</Words>
  <Paragraphs>287</Paragraphs>
  <Company>Graco Inc.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2009-07-25T21:59:09Z</dcterms:created>
  <dc:creator>Rochele H Reget</dc:creator>
  <dc:description/>
  <dc:language>en-US</dc:language>
  <cp:lastModifiedBy>Graco Inc.</cp:lastModifiedBy>
  <cp:lastPrinted>2017-11-06T19:26:55Z</cp:lastPrinted>
  <dcterms:modified xsi:type="dcterms:W3CDTF">2018-01-03T17:14:18Z</dcterms:modified>
  <cp:revision>2171</cp:revision>
  <dc:subject/>
  <dc:title>Organizational Design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8</vt:i4>
  </property>
  <property fmtid="{D5CDD505-2E9C-101B-9397-08002B2CF9AE}" pid="3" name="PresentationFormat">
    <vt:lpwstr>On-screen Show (4:3)</vt:lpwstr>
  </property>
  <property fmtid="{D5CDD505-2E9C-101B-9397-08002B2CF9AE}" pid="4" name="Slides">
    <vt:i4>14</vt:i4>
  </property>
</Properties>
</file>